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notesSlides/notesSlide1.xml" ContentType="application/vnd.openxmlformats-officedocument.presentationml.notesSlide+xml"/>
  <Override PartName="/ppt/media/image4.jpeg" ContentType="image/jpeg"/>
  <Override PartName="/ppt/notesSlides/notesSlide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b="def" i="def"/>
      <a:tcStyle>
        <a:tcBdr/>
        <a:fill>
          <a:solidFill>
            <a:srgbClr val="E7EC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E2CD"/>
          </a:solidFill>
        </a:fill>
      </a:tcStyle>
    </a:wholeTbl>
    <a:band2H>
      <a:tcTxStyle b="def" i="def"/>
      <a:tcStyle>
        <a:tcBdr/>
        <a:fill>
          <a:solidFill>
            <a:srgbClr val="ED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CCCC"/>
          </a:solidFill>
        </a:fill>
      </a:tcStyle>
    </a:wholeTbl>
    <a:band2H>
      <a:tcTxStyle b="def" i="def"/>
      <a:tcStyle>
        <a:tcBdr/>
        <a:fill>
          <a:solidFill>
            <a:srgbClr val="EE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8" name="Shape 38"/>
          <p:cNvSpPr/>
          <p:nvPr>
            <p:ph type="sldImg"/>
          </p:nvPr>
        </p:nvSpPr>
        <p:spPr>
          <a:xfrm>
            <a:off x="1143000" y="685800"/>
            <a:ext cx="4572000" cy="3429000"/>
          </a:xfrm>
          <a:prstGeom prst="rect">
            <a:avLst/>
          </a:prstGeom>
        </p:spPr>
        <p:txBody>
          <a:bodyPr/>
          <a:lstStyle/>
          <a:p>
            <a:pPr/>
          </a:p>
        </p:txBody>
      </p:sp>
      <p:sp>
        <p:nvSpPr>
          <p:cNvPr id="39" name="Shape 3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Shape 95"/>
          <p:cNvSpPr/>
          <p:nvPr>
            <p:ph type="sldImg"/>
          </p:nvPr>
        </p:nvSpPr>
        <p:spPr>
          <a:prstGeom prst="rect">
            <a:avLst/>
          </a:prstGeom>
        </p:spPr>
        <p:txBody>
          <a:bodyPr/>
          <a:lstStyle/>
          <a:p>
            <a:pPr/>
          </a:p>
        </p:txBody>
      </p:sp>
      <p:sp>
        <p:nvSpPr>
          <p:cNvPr id="96" name="Shape 96"/>
          <p:cNvSpPr/>
          <p:nvPr>
            <p:ph type="body" sz="quarter" idx="1"/>
          </p:nvPr>
        </p:nvSpPr>
        <p:spPr>
          <a:prstGeom prst="rect">
            <a:avLst/>
          </a:prstGeom>
        </p:spPr>
        <p:txBody>
          <a:bodyPr/>
          <a:lstStyle/>
          <a:p>
            <a:pPr/>
            <a:r>
              <a:t>issues with truck drivers having to wait long times at loading facilities and then having to drive distances to deliver the load. They get fatigued and distracted,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Shape 101"/>
          <p:cNvSpPr/>
          <p:nvPr>
            <p:ph type="sldImg"/>
          </p:nvPr>
        </p:nvSpPr>
        <p:spPr>
          <a:prstGeom prst="rect">
            <a:avLst/>
          </a:prstGeom>
        </p:spPr>
        <p:txBody>
          <a:bodyPr/>
          <a:lstStyle/>
          <a:p>
            <a:pPr/>
          </a:p>
        </p:txBody>
      </p:sp>
      <p:sp>
        <p:nvSpPr>
          <p:cNvPr id="102" name="Shape 102"/>
          <p:cNvSpPr/>
          <p:nvPr>
            <p:ph type="body" sz="quarter" idx="1"/>
          </p:nvPr>
        </p:nvSpPr>
        <p:spPr>
          <a:prstGeom prst="rect">
            <a:avLst/>
          </a:prstGeom>
        </p:spPr>
        <p:txBody>
          <a:bodyPr/>
          <a:lstStyle/>
          <a:p>
            <a:pPr/>
            <a:r>
              <a:t>Is there a role for sensors, micro sensors, wearables?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17" name="Title Text"/>
          <p:cNvSpPr txBox="1"/>
          <p:nvPr>
            <p:ph type="title"/>
          </p:nvPr>
        </p:nvSpPr>
        <p:spPr>
          <a:prstGeom prst="rect">
            <a:avLst/>
          </a:prstGeom>
        </p:spPr>
        <p:txBody>
          <a:bodyPr/>
          <a:lstStyle/>
          <a:p>
            <a:pPr/>
            <a:r>
              <a:t>Title Text</a:t>
            </a:r>
          </a:p>
        </p:txBody>
      </p:sp>
      <p:sp>
        <p:nvSpPr>
          <p:cNvPr id="18" name="Body Level One…"/>
          <p:cNvSpPr txBox="1"/>
          <p:nvPr>
            <p:ph type="body" sz="half"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9" name="Shape 49"/>
          <p:cNvSpPr txBox="1"/>
          <p:nvPr>
            <p:ph type="body" sz="half" idx="13"/>
          </p:nvPr>
        </p:nvSpPr>
        <p:spPr>
          <a:xfrm>
            <a:off x="5004949" y="1311548"/>
            <a:ext cx="3681901" cy="3537903"/>
          </a:xfrm>
          <a:prstGeom prst="rect">
            <a:avLst/>
          </a:prstGeom>
        </p:spPr>
        <p:txBody>
          <a:bodyPr/>
          <a:lstStyle/>
          <a:p>
            <a:pP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bg>
      <p:bgPr>
        <a:solidFill>
          <a:srgbClr val="222222"/>
        </a:solidFill>
      </p:bgPr>
    </p:bg>
    <p:spTree>
      <p:nvGrpSpPr>
        <p:cNvPr id="1" name=""/>
        <p:cNvGrpSpPr/>
        <p:nvPr/>
      </p:nvGrpSpPr>
      <p:grpSpPr>
        <a:xfrm>
          <a:off x="0" y="0"/>
          <a:ext cx="0" cy="0"/>
          <a:chOff x="0" y="0"/>
          <a:chExt cx="0" cy="0"/>
        </a:xfrm>
      </p:grpSpPr>
      <p:sp>
        <p:nvSpPr>
          <p:cNvPr id="27" name="Shape 10"/>
          <p:cNvSpPr/>
          <p:nvPr/>
        </p:nvSpPr>
        <p:spPr>
          <a:xfrm>
            <a:off x="-11026" y="-11027"/>
            <a:ext cx="9144001" cy="5143503"/>
          </a:xfrm>
          <a:prstGeom prst="rect">
            <a:avLst/>
          </a:prstGeom>
          <a:solidFill>
            <a:srgbClr val="222222">
              <a:alpha val="64620"/>
            </a:srgbClr>
          </a:solidFill>
          <a:ln w="12700">
            <a:miter lim="400000"/>
          </a:ln>
        </p:spPr>
        <p:txBody>
          <a:bodyPr lIns="45718" tIns="45718" rIns="45718" bIns="45718" anchor="ctr"/>
          <a:lstStyle/>
          <a:p>
            <a:pPr>
              <a:defRPr>
                <a:latin typeface="+mn-lt"/>
                <a:ea typeface="+mn-ea"/>
                <a:cs typeface="+mn-cs"/>
                <a:sym typeface="Arial"/>
              </a:defRPr>
            </a:pPr>
          </a:p>
        </p:txBody>
      </p:sp>
      <p:sp>
        <p:nvSpPr>
          <p:cNvPr id="28" name="Shape 11"/>
          <p:cNvSpPr/>
          <p:nvPr/>
        </p:nvSpPr>
        <p:spPr>
          <a:xfrm>
            <a:off x="5086350" y="-38101"/>
            <a:ext cx="4114801" cy="5219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8"/>
                </a:moveTo>
                <a:lnTo>
                  <a:pt x="14100" y="21600"/>
                </a:lnTo>
                <a:lnTo>
                  <a:pt x="21600" y="21600"/>
                </a:lnTo>
                <a:lnTo>
                  <a:pt x="21600" y="0"/>
                </a:lnTo>
                <a:close/>
              </a:path>
            </a:pathLst>
          </a:custGeom>
          <a:solidFill>
            <a:srgbClr val="FF8700">
              <a:alpha val="85380"/>
            </a:srgbClr>
          </a:solidFill>
          <a:ln w="12700">
            <a:miter lim="400000"/>
          </a:ln>
        </p:spPr>
        <p:txBody>
          <a:bodyPr lIns="45718" tIns="45718" rIns="45718" bIns="45718"/>
          <a:lstStyle/>
          <a:p>
            <a:pPr>
              <a:defRPr>
                <a:latin typeface="+mn-lt"/>
                <a:ea typeface="+mn-ea"/>
                <a:cs typeface="+mn-cs"/>
                <a:sym typeface="Arial"/>
              </a:defRPr>
            </a:pPr>
          </a:p>
        </p:txBody>
      </p:sp>
      <p:sp>
        <p:nvSpPr>
          <p:cNvPr id="29" name="Shape 12"/>
          <p:cNvSpPr/>
          <p:nvPr/>
        </p:nvSpPr>
        <p:spPr>
          <a:xfrm flipH="1">
            <a:off x="-418950" y="4394398"/>
            <a:ext cx="8172300" cy="74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20" y="0"/>
                </a:lnTo>
                <a:lnTo>
                  <a:pt x="21600" y="0"/>
                </a:lnTo>
                <a:lnTo>
                  <a:pt x="20580" y="21600"/>
                </a:lnTo>
                <a:close/>
              </a:path>
            </a:pathLst>
          </a:custGeom>
          <a:solidFill>
            <a:srgbClr val="FFFFFF">
              <a:alpha val="17690"/>
            </a:srgbClr>
          </a:solidFill>
          <a:ln w="12700">
            <a:miter lim="400000"/>
          </a:ln>
        </p:spPr>
        <p:txBody>
          <a:bodyPr lIns="45718" tIns="45718" rIns="45718" bIns="45718" anchor="ctr"/>
          <a:lstStyle/>
          <a:p>
            <a:pPr>
              <a:defRPr>
                <a:solidFill>
                  <a:srgbClr val="434343"/>
                </a:solidFill>
                <a:latin typeface="+mn-lt"/>
                <a:ea typeface="+mn-ea"/>
                <a:cs typeface="+mn-cs"/>
                <a:sym typeface="Arial"/>
              </a:defRPr>
            </a:pPr>
          </a:p>
        </p:txBody>
      </p:sp>
      <p:sp>
        <p:nvSpPr>
          <p:cNvPr id="30" name="Shape 13"/>
          <p:cNvSpPr/>
          <p:nvPr/>
        </p:nvSpPr>
        <p:spPr>
          <a:xfrm flipH="1">
            <a:off x="1028474" y="4166399"/>
            <a:ext cx="8369701" cy="22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03" y="0"/>
                </a:lnTo>
                <a:lnTo>
                  <a:pt x="21600" y="0"/>
                </a:lnTo>
                <a:lnTo>
                  <a:pt x="21297" y="21600"/>
                </a:lnTo>
                <a:close/>
              </a:path>
            </a:pathLst>
          </a:custGeom>
          <a:solidFill>
            <a:srgbClr val="FFFFFF"/>
          </a:solidFill>
          <a:ln w="12700">
            <a:miter lim="400000"/>
          </a:ln>
        </p:spPr>
        <p:txBody>
          <a:bodyPr lIns="45718" tIns="45718" rIns="45718" bIns="45718" anchor="ctr"/>
          <a:lstStyle/>
          <a:p>
            <a:pPr>
              <a:defRPr>
                <a:latin typeface="+mn-lt"/>
                <a:ea typeface="+mn-ea"/>
                <a:cs typeface="+mn-cs"/>
                <a:sym typeface="Arial"/>
              </a:defRPr>
            </a:pPr>
          </a:p>
        </p:txBody>
      </p:sp>
      <p:sp>
        <p:nvSpPr>
          <p:cNvPr id="31" name="Title Text"/>
          <p:cNvSpPr txBox="1"/>
          <p:nvPr>
            <p:ph type="title"/>
          </p:nvPr>
        </p:nvSpPr>
        <p:spPr>
          <a:xfrm>
            <a:off x="1028475" y="0"/>
            <a:ext cx="5238602" cy="4020000"/>
          </a:xfrm>
          <a:prstGeom prst="rect">
            <a:avLst/>
          </a:prstGeom>
        </p:spPr>
        <p:txBody>
          <a:bodyPr lIns="91423" tIns="91423" rIns="91423" bIns="91423" anchor="b"/>
          <a:lstStyle>
            <a:lvl1pPr>
              <a:defRPr sz="5200"/>
            </a:lvl1pPr>
          </a:lstStyle>
          <a:p>
            <a:pPr/>
            <a:r>
              <a:t>Title Text</a:t>
            </a:r>
          </a:p>
        </p:txBody>
      </p:sp>
      <p:sp>
        <p:nvSpPr>
          <p:cNvPr id="32" name="Slide Number"/>
          <p:cNvSpPr txBox="1"/>
          <p:nvPr>
            <p:ph type="sldNum" sz="quarter" idx="2"/>
          </p:nvPr>
        </p:nvSpPr>
        <p:spPr>
          <a:xfrm>
            <a:off x="6363605" y="4574238"/>
            <a:ext cx="379190" cy="386049"/>
          </a:xfrm>
          <a:prstGeom prst="rect">
            <a:avLst/>
          </a:prstGeom>
        </p:spPr>
        <p:txBody>
          <a:bodyPr lIns="91423" tIns="91423" rIns="91423" bIns="91423"/>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hape 41"/>
          <p:cNvSpPr/>
          <p:nvPr/>
        </p:nvSpPr>
        <p:spPr>
          <a:xfrm>
            <a:off x="-55076" y="-38101"/>
            <a:ext cx="3312629" cy="5214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463"/>
                </a:moveTo>
                <a:lnTo>
                  <a:pt x="4086" y="0"/>
                </a:lnTo>
                <a:lnTo>
                  <a:pt x="0" y="21"/>
                </a:lnTo>
                <a:lnTo>
                  <a:pt x="216" y="21600"/>
                </a:lnTo>
                <a:close/>
              </a:path>
            </a:pathLst>
          </a:custGeom>
          <a:solidFill>
            <a:srgbClr val="F3F3F3"/>
          </a:solidFill>
          <a:ln w="12700">
            <a:miter lim="400000"/>
          </a:ln>
        </p:spPr>
        <p:txBody>
          <a:bodyPr lIns="45718" tIns="45718" rIns="45718" bIns="45718"/>
          <a:lstStyle/>
          <a:p>
            <a:pPr>
              <a:defRPr>
                <a:latin typeface="+mn-lt"/>
                <a:ea typeface="+mn-ea"/>
                <a:cs typeface="+mn-cs"/>
                <a:sym typeface="Arial"/>
              </a:defRPr>
            </a:pPr>
          </a:p>
        </p:txBody>
      </p:sp>
      <p:sp>
        <p:nvSpPr>
          <p:cNvPr id="3" name="Shape 42"/>
          <p:cNvSpPr/>
          <p:nvPr/>
        </p:nvSpPr>
        <p:spPr>
          <a:xfrm flipH="1">
            <a:off x="-903538" y="-17564"/>
            <a:ext cx="1759201" cy="7491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741" y="0"/>
                </a:lnTo>
                <a:lnTo>
                  <a:pt x="21600" y="0"/>
                </a:lnTo>
                <a:lnTo>
                  <a:pt x="16859" y="21600"/>
                </a:lnTo>
                <a:close/>
              </a:path>
            </a:pathLst>
          </a:custGeom>
          <a:solidFill>
            <a:srgbClr val="222222"/>
          </a:solidFill>
          <a:ln w="12700">
            <a:miter lim="400000"/>
          </a:ln>
        </p:spPr>
        <p:txBody>
          <a:bodyPr lIns="45718" tIns="45718" rIns="45718" bIns="45718" anchor="ctr"/>
          <a:lstStyle/>
          <a:p>
            <a:pPr>
              <a:defRPr>
                <a:latin typeface="+mn-lt"/>
                <a:ea typeface="+mn-ea"/>
                <a:cs typeface="+mn-cs"/>
                <a:sym typeface="Arial"/>
              </a:defRPr>
            </a:pPr>
          </a:p>
        </p:txBody>
      </p:sp>
      <p:sp>
        <p:nvSpPr>
          <p:cNvPr id="4" name="Shape 43"/>
          <p:cNvSpPr/>
          <p:nvPr/>
        </p:nvSpPr>
        <p:spPr>
          <a:xfrm flipH="1">
            <a:off x="472133" y="-9528"/>
            <a:ext cx="518405" cy="7491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6202" y="0"/>
                </a:lnTo>
                <a:lnTo>
                  <a:pt x="21600" y="0"/>
                </a:lnTo>
                <a:lnTo>
                  <a:pt x="5398" y="21600"/>
                </a:lnTo>
                <a:close/>
              </a:path>
            </a:pathLst>
          </a:custGeom>
          <a:solidFill>
            <a:srgbClr val="FF8700"/>
          </a:solidFill>
          <a:ln w="12700">
            <a:miter lim="400000"/>
          </a:ln>
        </p:spPr>
        <p:txBody>
          <a:bodyPr lIns="45718" tIns="45718" rIns="45718" bIns="45718" anchor="ctr"/>
          <a:lstStyle/>
          <a:p>
            <a:pPr>
              <a:defRPr>
                <a:latin typeface="+mn-lt"/>
                <a:ea typeface="+mn-ea"/>
                <a:cs typeface="+mn-cs"/>
                <a:sym typeface="Arial"/>
              </a:defRPr>
            </a:pPr>
          </a:p>
        </p:txBody>
      </p:sp>
      <p:sp>
        <p:nvSpPr>
          <p:cNvPr id="5" name="Shape 44"/>
          <p:cNvSpPr/>
          <p:nvPr/>
        </p:nvSpPr>
        <p:spPr>
          <a:xfrm flipH="1">
            <a:off x="742951" y="272847"/>
            <a:ext cx="7505705" cy="7491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11" y="0"/>
                </a:lnTo>
                <a:lnTo>
                  <a:pt x="21600" y="0"/>
                </a:lnTo>
                <a:lnTo>
                  <a:pt x="20489" y="21600"/>
                </a:lnTo>
                <a:close/>
              </a:path>
            </a:pathLst>
          </a:custGeom>
          <a:solidFill>
            <a:srgbClr val="222222"/>
          </a:solidFill>
          <a:ln w="12700">
            <a:miter lim="400000"/>
          </a:ln>
        </p:spPr>
        <p:txBody>
          <a:bodyPr lIns="45718" tIns="45718" rIns="45718" bIns="45718" anchor="ctr"/>
          <a:lstStyle/>
          <a:p>
            <a:pPr>
              <a:defRPr>
                <a:latin typeface="+mn-lt"/>
                <a:ea typeface="+mn-ea"/>
                <a:cs typeface="+mn-cs"/>
                <a:sym typeface="Arial"/>
              </a:defRPr>
            </a:pPr>
          </a:p>
        </p:txBody>
      </p:sp>
      <p:sp>
        <p:nvSpPr>
          <p:cNvPr id="6" name="Shape 45"/>
          <p:cNvSpPr/>
          <p:nvPr/>
        </p:nvSpPr>
        <p:spPr>
          <a:xfrm flipH="1">
            <a:off x="7861617" y="272847"/>
            <a:ext cx="1759201" cy="7491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741" y="0"/>
                </a:lnTo>
                <a:lnTo>
                  <a:pt x="21600" y="0"/>
                </a:lnTo>
                <a:lnTo>
                  <a:pt x="16859" y="21600"/>
                </a:lnTo>
                <a:close/>
              </a:path>
            </a:pathLst>
          </a:custGeom>
          <a:solidFill>
            <a:srgbClr val="FF8700"/>
          </a:solidFill>
          <a:ln w="12700">
            <a:miter lim="400000"/>
          </a:ln>
        </p:spPr>
        <p:txBody>
          <a:bodyPr lIns="45718" tIns="45718" rIns="45718" bIns="45718" anchor="ctr"/>
          <a:lstStyle/>
          <a:p>
            <a:pPr>
              <a:defRPr>
                <a:latin typeface="+mn-lt"/>
                <a:ea typeface="+mn-ea"/>
                <a:cs typeface="+mn-cs"/>
                <a:sym typeface="Arial"/>
              </a:defRPr>
            </a:pPr>
          </a:p>
        </p:txBody>
      </p:sp>
      <p:sp>
        <p:nvSpPr>
          <p:cNvPr id="7" name="Shape 46"/>
          <p:cNvSpPr/>
          <p:nvPr/>
        </p:nvSpPr>
        <p:spPr>
          <a:xfrm flipH="1">
            <a:off x="990372" y="4925850"/>
            <a:ext cx="8369705" cy="228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03" y="0"/>
                </a:lnTo>
                <a:lnTo>
                  <a:pt x="21600" y="0"/>
                </a:lnTo>
                <a:lnTo>
                  <a:pt x="21297" y="21600"/>
                </a:lnTo>
                <a:close/>
              </a:path>
            </a:pathLst>
          </a:custGeom>
          <a:solidFill>
            <a:srgbClr val="FF8700"/>
          </a:solidFill>
          <a:ln w="12700">
            <a:miter lim="400000"/>
          </a:ln>
        </p:spPr>
        <p:txBody>
          <a:bodyPr lIns="45718" tIns="45718" rIns="45718" bIns="45718" anchor="ctr"/>
          <a:lstStyle/>
          <a:p>
            <a:pPr>
              <a:defRPr>
                <a:latin typeface="+mn-lt"/>
                <a:ea typeface="+mn-ea"/>
                <a:cs typeface="+mn-cs"/>
                <a:sym typeface="Arial"/>
              </a:defRPr>
            </a:pPr>
          </a:p>
        </p:txBody>
      </p:sp>
      <p:sp>
        <p:nvSpPr>
          <p:cNvPr id="8" name="Title Text"/>
          <p:cNvSpPr txBox="1"/>
          <p:nvPr>
            <p:ph type="title"/>
          </p:nvPr>
        </p:nvSpPr>
        <p:spPr>
          <a:xfrm>
            <a:off x="1101385" y="272848"/>
            <a:ext cx="7574403" cy="749104"/>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nchor="ctr">
            <a:normAutofit fontScale="100000" lnSpcReduction="0"/>
          </a:bodyPr>
          <a:lstStyle/>
          <a:p>
            <a:pPr/>
            <a:r>
              <a:t>Title Text</a:t>
            </a:r>
          </a:p>
        </p:txBody>
      </p:sp>
      <p:sp>
        <p:nvSpPr>
          <p:cNvPr id="9" name="Body Level One…"/>
          <p:cNvSpPr txBox="1"/>
          <p:nvPr>
            <p:ph type="body" idx="1"/>
          </p:nvPr>
        </p:nvSpPr>
        <p:spPr>
          <a:xfrm>
            <a:off x="1101375" y="1311549"/>
            <a:ext cx="3681901" cy="3537902"/>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 name="Slide Number"/>
          <p:cNvSpPr txBox="1"/>
          <p:nvPr>
            <p:ph type="sldNum" sz="quarter" idx="2"/>
          </p:nvPr>
        </p:nvSpPr>
        <p:spPr>
          <a:xfrm>
            <a:off x="107857" y="172827"/>
            <a:ext cx="379186" cy="386045"/>
          </a:xfrm>
          <a:prstGeom prst="rect">
            <a:avLst/>
          </a:prstGeom>
          <a:ln w="12700">
            <a:miter lim="400000"/>
          </a:ln>
        </p:spPr>
        <p:txBody>
          <a:bodyPr wrap="none" lIns="91421" tIns="91421" rIns="91421" bIns="91421" anchor="ctr">
            <a:spAutoFit/>
          </a:bodyPr>
          <a:lstStyle>
            <a:lvl1pPr algn="ctr">
              <a:defRPr b="1" sz="1300">
                <a:solidFill>
                  <a:srgbClr val="FFFFFF"/>
                </a:solidFill>
                <a:latin typeface="Roboto"/>
                <a:ea typeface="Roboto"/>
                <a:cs typeface="Roboto"/>
                <a:sym typeface="Roboto"/>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400" u="none">
          <a:ln>
            <a:noFill/>
          </a:ln>
          <a:solidFill>
            <a:srgbClr val="FFFFFF"/>
          </a:solidFill>
          <a:uFillTx/>
          <a:latin typeface="Dosis"/>
          <a:ea typeface="Dosis"/>
          <a:cs typeface="Dosis"/>
          <a:sym typeface="Dosis"/>
        </a:defRPr>
      </a:lvl1pPr>
      <a:lvl2pPr marL="0" marR="0" indent="0" algn="l" defTabSz="914400" rtl="0" latinLnBrk="0">
        <a:lnSpc>
          <a:spcPct val="100000"/>
        </a:lnSpc>
        <a:spcBef>
          <a:spcPts val="0"/>
        </a:spcBef>
        <a:spcAft>
          <a:spcPts val="0"/>
        </a:spcAft>
        <a:buClrTx/>
        <a:buSzTx/>
        <a:buFontTx/>
        <a:buNone/>
        <a:tabLst/>
        <a:defRPr b="0" baseline="0" cap="none" i="0" spc="0" strike="noStrike" sz="2400" u="none">
          <a:ln>
            <a:noFill/>
          </a:ln>
          <a:solidFill>
            <a:srgbClr val="FFFFFF"/>
          </a:solidFill>
          <a:uFillTx/>
          <a:latin typeface="Dosis"/>
          <a:ea typeface="Dosis"/>
          <a:cs typeface="Dosis"/>
          <a:sym typeface="Dosis"/>
        </a:defRPr>
      </a:lvl2pPr>
      <a:lvl3pPr marL="0" marR="0" indent="0" algn="l" defTabSz="914400" rtl="0" latinLnBrk="0">
        <a:lnSpc>
          <a:spcPct val="100000"/>
        </a:lnSpc>
        <a:spcBef>
          <a:spcPts val="0"/>
        </a:spcBef>
        <a:spcAft>
          <a:spcPts val="0"/>
        </a:spcAft>
        <a:buClrTx/>
        <a:buSzTx/>
        <a:buFontTx/>
        <a:buNone/>
        <a:tabLst/>
        <a:defRPr b="0" baseline="0" cap="none" i="0" spc="0" strike="noStrike" sz="2400" u="none">
          <a:ln>
            <a:noFill/>
          </a:ln>
          <a:solidFill>
            <a:srgbClr val="FFFFFF"/>
          </a:solidFill>
          <a:uFillTx/>
          <a:latin typeface="Dosis"/>
          <a:ea typeface="Dosis"/>
          <a:cs typeface="Dosis"/>
          <a:sym typeface="Dosis"/>
        </a:defRPr>
      </a:lvl3pPr>
      <a:lvl4pPr marL="0" marR="0" indent="0" algn="l" defTabSz="914400" rtl="0" latinLnBrk="0">
        <a:lnSpc>
          <a:spcPct val="100000"/>
        </a:lnSpc>
        <a:spcBef>
          <a:spcPts val="0"/>
        </a:spcBef>
        <a:spcAft>
          <a:spcPts val="0"/>
        </a:spcAft>
        <a:buClrTx/>
        <a:buSzTx/>
        <a:buFontTx/>
        <a:buNone/>
        <a:tabLst/>
        <a:defRPr b="0" baseline="0" cap="none" i="0" spc="0" strike="noStrike" sz="2400" u="none">
          <a:ln>
            <a:noFill/>
          </a:ln>
          <a:solidFill>
            <a:srgbClr val="FFFFFF"/>
          </a:solidFill>
          <a:uFillTx/>
          <a:latin typeface="Dosis"/>
          <a:ea typeface="Dosis"/>
          <a:cs typeface="Dosis"/>
          <a:sym typeface="Dosis"/>
        </a:defRPr>
      </a:lvl4pPr>
      <a:lvl5pPr marL="0" marR="0" indent="0" algn="l" defTabSz="914400" rtl="0" latinLnBrk="0">
        <a:lnSpc>
          <a:spcPct val="100000"/>
        </a:lnSpc>
        <a:spcBef>
          <a:spcPts val="0"/>
        </a:spcBef>
        <a:spcAft>
          <a:spcPts val="0"/>
        </a:spcAft>
        <a:buClrTx/>
        <a:buSzTx/>
        <a:buFontTx/>
        <a:buNone/>
        <a:tabLst/>
        <a:defRPr b="0" baseline="0" cap="none" i="0" spc="0" strike="noStrike" sz="2400" u="none">
          <a:ln>
            <a:noFill/>
          </a:ln>
          <a:solidFill>
            <a:srgbClr val="FFFFFF"/>
          </a:solidFill>
          <a:uFillTx/>
          <a:latin typeface="Dosis"/>
          <a:ea typeface="Dosis"/>
          <a:cs typeface="Dosis"/>
          <a:sym typeface="Dosis"/>
        </a:defRPr>
      </a:lvl5pPr>
      <a:lvl6pPr marL="0" marR="0" indent="0" algn="l" defTabSz="914400" rtl="0" latinLnBrk="0">
        <a:lnSpc>
          <a:spcPct val="100000"/>
        </a:lnSpc>
        <a:spcBef>
          <a:spcPts val="0"/>
        </a:spcBef>
        <a:spcAft>
          <a:spcPts val="0"/>
        </a:spcAft>
        <a:buClrTx/>
        <a:buSzTx/>
        <a:buFontTx/>
        <a:buNone/>
        <a:tabLst/>
        <a:defRPr b="0" baseline="0" cap="none" i="0" spc="0" strike="noStrike" sz="2400" u="none">
          <a:ln>
            <a:noFill/>
          </a:ln>
          <a:solidFill>
            <a:srgbClr val="FFFFFF"/>
          </a:solidFill>
          <a:uFillTx/>
          <a:latin typeface="Dosis"/>
          <a:ea typeface="Dosis"/>
          <a:cs typeface="Dosis"/>
          <a:sym typeface="Dosis"/>
        </a:defRPr>
      </a:lvl6pPr>
      <a:lvl7pPr marL="0" marR="0" indent="0" algn="l" defTabSz="914400" rtl="0" latinLnBrk="0">
        <a:lnSpc>
          <a:spcPct val="100000"/>
        </a:lnSpc>
        <a:spcBef>
          <a:spcPts val="0"/>
        </a:spcBef>
        <a:spcAft>
          <a:spcPts val="0"/>
        </a:spcAft>
        <a:buClrTx/>
        <a:buSzTx/>
        <a:buFontTx/>
        <a:buNone/>
        <a:tabLst/>
        <a:defRPr b="0" baseline="0" cap="none" i="0" spc="0" strike="noStrike" sz="2400" u="none">
          <a:ln>
            <a:noFill/>
          </a:ln>
          <a:solidFill>
            <a:srgbClr val="FFFFFF"/>
          </a:solidFill>
          <a:uFillTx/>
          <a:latin typeface="Dosis"/>
          <a:ea typeface="Dosis"/>
          <a:cs typeface="Dosis"/>
          <a:sym typeface="Dosis"/>
        </a:defRPr>
      </a:lvl7pPr>
      <a:lvl8pPr marL="0" marR="0" indent="0" algn="l" defTabSz="914400" rtl="0" latinLnBrk="0">
        <a:lnSpc>
          <a:spcPct val="100000"/>
        </a:lnSpc>
        <a:spcBef>
          <a:spcPts val="0"/>
        </a:spcBef>
        <a:spcAft>
          <a:spcPts val="0"/>
        </a:spcAft>
        <a:buClrTx/>
        <a:buSzTx/>
        <a:buFontTx/>
        <a:buNone/>
        <a:tabLst/>
        <a:defRPr b="0" baseline="0" cap="none" i="0" spc="0" strike="noStrike" sz="2400" u="none">
          <a:ln>
            <a:noFill/>
          </a:ln>
          <a:solidFill>
            <a:srgbClr val="FFFFFF"/>
          </a:solidFill>
          <a:uFillTx/>
          <a:latin typeface="Dosis"/>
          <a:ea typeface="Dosis"/>
          <a:cs typeface="Dosis"/>
          <a:sym typeface="Dosis"/>
        </a:defRPr>
      </a:lvl8pPr>
      <a:lvl9pPr marL="0" marR="0" indent="0" algn="l" defTabSz="914400" rtl="0" latinLnBrk="0">
        <a:lnSpc>
          <a:spcPct val="100000"/>
        </a:lnSpc>
        <a:spcBef>
          <a:spcPts val="0"/>
        </a:spcBef>
        <a:spcAft>
          <a:spcPts val="0"/>
        </a:spcAft>
        <a:buClrTx/>
        <a:buSzTx/>
        <a:buFontTx/>
        <a:buNone/>
        <a:tabLst/>
        <a:defRPr b="0" baseline="0" cap="none" i="0" spc="0" strike="noStrike" sz="2400" u="none">
          <a:ln>
            <a:noFill/>
          </a:ln>
          <a:solidFill>
            <a:srgbClr val="FFFFFF"/>
          </a:solidFill>
          <a:uFillTx/>
          <a:latin typeface="Dosis"/>
          <a:ea typeface="Dosis"/>
          <a:cs typeface="Dosis"/>
          <a:sym typeface="Dosis"/>
        </a:defRPr>
      </a:lvl9pPr>
    </p:titleStyle>
    <p:bodyStyle>
      <a:lvl1pPr marL="457200" marR="0" indent="-393700" algn="l" defTabSz="914400" rtl="0" latinLnBrk="0">
        <a:lnSpc>
          <a:spcPct val="100000"/>
        </a:lnSpc>
        <a:spcBef>
          <a:spcPts val="600"/>
        </a:spcBef>
        <a:spcAft>
          <a:spcPts val="0"/>
        </a:spcAft>
        <a:buClr>
          <a:srgbClr val="FF8700"/>
        </a:buClr>
        <a:buSzPts val="2600"/>
        <a:buFont typeface="Helvetica"/>
        <a:buChar char="▸"/>
        <a:tabLst/>
        <a:defRPr b="0" baseline="0" cap="none" i="0" spc="0" strike="noStrike" sz="2600" u="none">
          <a:ln>
            <a:noFill/>
          </a:ln>
          <a:solidFill>
            <a:srgbClr val="222222"/>
          </a:solidFill>
          <a:uFillTx/>
          <a:latin typeface="Roboto"/>
          <a:ea typeface="Roboto"/>
          <a:cs typeface="Roboto"/>
          <a:sym typeface="Roboto"/>
        </a:defRPr>
      </a:lvl1pPr>
      <a:lvl2pPr marL="914400" marR="0" indent="-393700" algn="l" defTabSz="914400" rtl="0" latinLnBrk="0">
        <a:lnSpc>
          <a:spcPct val="100000"/>
        </a:lnSpc>
        <a:spcBef>
          <a:spcPts val="600"/>
        </a:spcBef>
        <a:spcAft>
          <a:spcPts val="0"/>
        </a:spcAft>
        <a:buClr>
          <a:srgbClr val="FF8700"/>
        </a:buClr>
        <a:buSzPts val="2600"/>
        <a:buFont typeface="Helvetica"/>
        <a:buChar char="▹"/>
        <a:tabLst/>
        <a:defRPr b="0" baseline="0" cap="none" i="0" spc="0" strike="noStrike" sz="2600" u="none">
          <a:ln>
            <a:noFill/>
          </a:ln>
          <a:solidFill>
            <a:srgbClr val="222222"/>
          </a:solidFill>
          <a:uFillTx/>
          <a:latin typeface="Roboto"/>
          <a:ea typeface="Roboto"/>
          <a:cs typeface="Roboto"/>
          <a:sym typeface="Roboto"/>
        </a:defRPr>
      </a:lvl2pPr>
      <a:lvl3pPr marL="1371600" marR="0" indent="-393700" algn="l" defTabSz="914400" rtl="0" latinLnBrk="0">
        <a:lnSpc>
          <a:spcPct val="100000"/>
        </a:lnSpc>
        <a:spcBef>
          <a:spcPts val="600"/>
        </a:spcBef>
        <a:spcAft>
          <a:spcPts val="0"/>
        </a:spcAft>
        <a:buClr>
          <a:srgbClr val="FF8700"/>
        </a:buClr>
        <a:buSzPts val="2600"/>
        <a:buFont typeface="Helvetica"/>
        <a:buChar char="▹"/>
        <a:tabLst/>
        <a:defRPr b="0" baseline="0" cap="none" i="0" spc="0" strike="noStrike" sz="2600" u="none">
          <a:ln>
            <a:noFill/>
          </a:ln>
          <a:solidFill>
            <a:srgbClr val="222222"/>
          </a:solidFill>
          <a:uFillTx/>
          <a:latin typeface="Roboto"/>
          <a:ea typeface="Roboto"/>
          <a:cs typeface="Roboto"/>
          <a:sym typeface="Roboto"/>
        </a:defRPr>
      </a:lvl3pPr>
      <a:lvl4pPr marL="1828800" marR="0" indent="-393700" algn="l" defTabSz="914400" rtl="0" latinLnBrk="0">
        <a:lnSpc>
          <a:spcPct val="100000"/>
        </a:lnSpc>
        <a:spcBef>
          <a:spcPts val="600"/>
        </a:spcBef>
        <a:spcAft>
          <a:spcPts val="0"/>
        </a:spcAft>
        <a:buClr>
          <a:srgbClr val="FF8700"/>
        </a:buClr>
        <a:buSzPts val="2600"/>
        <a:buFont typeface="Helvetica"/>
        <a:buChar char="▹"/>
        <a:tabLst/>
        <a:defRPr b="0" baseline="0" cap="none" i="0" spc="0" strike="noStrike" sz="2600" u="none">
          <a:ln>
            <a:noFill/>
          </a:ln>
          <a:solidFill>
            <a:srgbClr val="222222"/>
          </a:solidFill>
          <a:uFillTx/>
          <a:latin typeface="Roboto"/>
          <a:ea typeface="Roboto"/>
          <a:cs typeface="Roboto"/>
          <a:sym typeface="Roboto"/>
        </a:defRPr>
      </a:lvl4pPr>
      <a:lvl5pPr marL="2286000" marR="0" indent="-393700" algn="l" defTabSz="914400" rtl="0" latinLnBrk="0">
        <a:lnSpc>
          <a:spcPct val="100000"/>
        </a:lnSpc>
        <a:spcBef>
          <a:spcPts val="600"/>
        </a:spcBef>
        <a:spcAft>
          <a:spcPts val="0"/>
        </a:spcAft>
        <a:buClr>
          <a:srgbClr val="FF8700"/>
        </a:buClr>
        <a:buSzPts val="2600"/>
        <a:buFont typeface="Helvetica"/>
        <a:buChar char="▹"/>
        <a:tabLst/>
        <a:defRPr b="0" baseline="0" cap="none" i="0" spc="0" strike="noStrike" sz="2600" u="none">
          <a:ln>
            <a:noFill/>
          </a:ln>
          <a:solidFill>
            <a:srgbClr val="222222"/>
          </a:solidFill>
          <a:uFillTx/>
          <a:latin typeface="Roboto"/>
          <a:ea typeface="Roboto"/>
          <a:cs typeface="Roboto"/>
          <a:sym typeface="Roboto"/>
        </a:defRPr>
      </a:lvl5pPr>
      <a:lvl6pPr marL="2743200" marR="0" indent="-393700" algn="l" defTabSz="914400" rtl="0" latinLnBrk="0">
        <a:lnSpc>
          <a:spcPct val="100000"/>
        </a:lnSpc>
        <a:spcBef>
          <a:spcPts val="600"/>
        </a:spcBef>
        <a:spcAft>
          <a:spcPts val="0"/>
        </a:spcAft>
        <a:buClr>
          <a:srgbClr val="FF8700"/>
        </a:buClr>
        <a:buSzPts val="2600"/>
        <a:buFont typeface="Helvetica"/>
        <a:buChar char="▹"/>
        <a:tabLst/>
        <a:defRPr b="0" baseline="0" cap="none" i="0" spc="0" strike="noStrike" sz="2600" u="none">
          <a:ln>
            <a:noFill/>
          </a:ln>
          <a:solidFill>
            <a:srgbClr val="222222"/>
          </a:solidFill>
          <a:uFillTx/>
          <a:latin typeface="Roboto"/>
          <a:ea typeface="Roboto"/>
          <a:cs typeface="Roboto"/>
          <a:sym typeface="Roboto"/>
        </a:defRPr>
      </a:lvl6pPr>
      <a:lvl7pPr marL="3200400" marR="0" indent="-393700" algn="l" defTabSz="914400" rtl="0" latinLnBrk="0">
        <a:lnSpc>
          <a:spcPct val="100000"/>
        </a:lnSpc>
        <a:spcBef>
          <a:spcPts val="600"/>
        </a:spcBef>
        <a:spcAft>
          <a:spcPts val="0"/>
        </a:spcAft>
        <a:buClr>
          <a:srgbClr val="FF8700"/>
        </a:buClr>
        <a:buSzPts val="2600"/>
        <a:buFont typeface="Helvetica"/>
        <a:buChar char="▹"/>
        <a:tabLst/>
        <a:defRPr b="0" baseline="0" cap="none" i="0" spc="0" strike="noStrike" sz="2600" u="none">
          <a:ln>
            <a:noFill/>
          </a:ln>
          <a:solidFill>
            <a:srgbClr val="222222"/>
          </a:solidFill>
          <a:uFillTx/>
          <a:latin typeface="Roboto"/>
          <a:ea typeface="Roboto"/>
          <a:cs typeface="Roboto"/>
          <a:sym typeface="Roboto"/>
        </a:defRPr>
      </a:lvl7pPr>
      <a:lvl8pPr marL="3657600" marR="0" indent="-393700" algn="l" defTabSz="914400" rtl="0" latinLnBrk="0">
        <a:lnSpc>
          <a:spcPct val="100000"/>
        </a:lnSpc>
        <a:spcBef>
          <a:spcPts val="600"/>
        </a:spcBef>
        <a:spcAft>
          <a:spcPts val="0"/>
        </a:spcAft>
        <a:buClr>
          <a:srgbClr val="FF8700"/>
        </a:buClr>
        <a:buSzPts val="2600"/>
        <a:buFont typeface="Helvetica"/>
        <a:buChar char="▹"/>
        <a:tabLst/>
        <a:defRPr b="0" baseline="0" cap="none" i="0" spc="0" strike="noStrike" sz="2600" u="none">
          <a:ln>
            <a:noFill/>
          </a:ln>
          <a:solidFill>
            <a:srgbClr val="222222"/>
          </a:solidFill>
          <a:uFillTx/>
          <a:latin typeface="Roboto"/>
          <a:ea typeface="Roboto"/>
          <a:cs typeface="Roboto"/>
          <a:sym typeface="Roboto"/>
        </a:defRPr>
      </a:lvl8pPr>
      <a:lvl9pPr marL="4114800" marR="0" indent="-393700" algn="l" defTabSz="914400" rtl="0" latinLnBrk="0">
        <a:lnSpc>
          <a:spcPct val="100000"/>
        </a:lnSpc>
        <a:spcBef>
          <a:spcPts val="600"/>
        </a:spcBef>
        <a:spcAft>
          <a:spcPts val="0"/>
        </a:spcAft>
        <a:buClr>
          <a:srgbClr val="FF8700"/>
        </a:buClr>
        <a:buSzPts val="2600"/>
        <a:buFont typeface="Helvetica"/>
        <a:buChar char="▹"/>
        <a:tabLst/>
        <a:defRPr b="0" baseline="0" cap="none" i="0" spc="0" strike="noStrike" sz="2600" u="none">
          <a:ln>
            <a:noFill/>
          </a:ln>
          <a:solidFill>
            <a:srgbClr val="222222"/>
          </a:solidFill>
          <a:uFillTx/>
          <a:latin typeface="Roboto"/>
          <a:ea typeface="Roboto"/>
          <a:cs typeface="Roboto"/>
          <a:sym typeface="Roboto"/>
        </a:defRPr>
      </a:lvl9pPr>
    </p:bodyStyle>
    <p:otherStyle>
      <a:lvl1pPr marL="0" marR="0" indent="0" algn="ctr" defTabSz="914400" rtl="0" latinLnBrk="0">
        <a:lnSpc>
          <a:spcPct val="100000"/>
        </a:lnSpc>
        <a:spcBef>
          <a:spcPts val="0"/>
        </a:spcBef>
        <a:spcAft>
          <a:spcPts val="0"/>
        </a:spcAft>
        <a:buClrTx/>
        <a:buSzTx/>
        <a:buFontTx/>
        <a:buNone/>
        <a:tabLst/>
        <a:defRPr b="1" baseline="0" cap="none" i="0" spc="0" strike="noStrike" sz="1300" u="none">
          <a:ln>
            <a:noFill/>
          </a:ln>
          <a:solidFill>
            <a:schemeClr val="tx1"/>
          </a:solidFill>
          <a:uFillTx/>
          <a:latin typeface="+mn-lt"/>
          <a:ea typeface="+mn-ea"/>
          <a:cs typeface="+mn-cs"/>
          <a:sym typeface="Roboto"/>
        </a:defRPr>
      </a:lvl1pPr>
      <a:lvl2pPr marL="0" marR="0" indent="0" algn="ctr" defTabSz="914400" rtl="0" latinLnBrk="0">
        <a:lnSpc>
          <a:spcPct val="100000"/>
        </a:lnSpc>
        <a:spcBef>
          <a:spcPts val="0"/>
        </a:spcBef>
        <a:spcAft>
          <a:spcPts val="0"/>
        </a:spcAft>
        <a:buClrTx/>
        <a:buSzTx/>
        <a:buFontTx/>
        <a:buNone/>
        <a:tabLst/>
        <a:defRPr b="1" baseline="0" cap="none" i="0" spc="0" strike="noStrike" sz="1300" u="none">
          <a:ln>
            <a:noFill/>
          </a:ln>
          <a:solidFill>
            <a:schemeClr val="tx1"/>
          </a:solidFill>
          <a:uFillTx/>
          <a:latin typeface="+mn-lt"/>
          <a:ea typeface="+mn-ea"/>
          <a:cs typeface="+mn-cs"/>
          <a:sym typeface="Roboto"/>
        </a:defRPr>
      </a:lvl2pPr>
      <a:lvl3pPr marL="0" marR="0" indent="0" algn="ctr" defTabSz="914400" rtl="0" latinLnBrk="0">
        <a:lnSpc>
          <a:spcPct val="100000"/>
        </a:lnSpc>
        <a:spcBef>
          <a:spcPts val="0"/>
        </a:spcBef>
        <a:spcAft>
          <a:spcPts val="0"/>
        </a:spcAft>
        <a:buClrTx/>
        <a:buSzTx/>
        <a:buFontTx/>
        <a:buNone/>
        <a:tabLst/>
        <a:defRPr b="1" baseline="0" cap="none" i="0" spc="0" strike="noStrike" sz="1300" u="none">
          <a:ln>
            <a:noFill/>
          </a:ln>
          <a:solidFill>
            <a:schemeClr val="tx1"/>
          </a:solidFill>
          <a:uFillTx/>
          <a:latin typeface="+mn-lt"/>
          <a:ea typeface="+mn-ea"/>
          <a:cs typeface="+mn-cs"/>
          <a:sym typeface="Roboto"/>
        </a:defRPr>
      </a:lvl3pPr>
      <a:lvl4pPr marL="0" marR="0" indent="0" algn="ctr" defTabSz="914400" rtl="0" latinLnBrk="0">
        <a:lnSpc>
          <a:spcPct val="100000"/>
        </a:lnSpc>
        <a:spcBef>
          <a:spcPts val="0"/>
        </a:spcBef>
        <a:spcAft>
          <a:spcPts val="0"/>
        </a:spcAft>
        <a:buClrTx/>
        <a:buSzTx/>
        <a:buFontTx/>
        <a:buNone/>
        <a:tabLst/>
        <a:defRPr b="1" baseline="0" cap="none" i="0" spc="0" strike="noStrike" sz="1300" u="none">
          <a:ln>
            <a:noFill/>
          </a:ln>
          <a:solidFill>
            <a:schemeClr val="tx1"/>
          </a:solidFill>
          <a:uFillTx/>
          <a:latin typeface="+mn-lt"/>
          <a:ea typeface="+mn-ea"/>
          <a:cs typeface="+mn-cs"/>
          <a:sym typeface="Roboto"/>
        </a:defRPr>
      </a:lvl4pPr>
      <a:lvl5pPr marL="0" marR="0" indent="0" algn="ctr" defTabSz="914400" rtl="0" latinLnBrk="0">
        <a:lnSpc>
          <a:spcPct val="100000"/>
        </a:lnSpc>
        <a:spcBef>
          <a:spcPts val="0"/>
        </a:spcBef>
        <a:spcAft>
          <a:spcPts val="0"/>
        </a:spcAft>
        <a:buClrTx/>
        <a:buSzTx/>
        <a:buFontTx/>
        <a:buNone/>
        <a:tabLst/>
        <a:defRPr b="1" baseline="0" cap="none" i="0" spc="0" strike="noStrike" sz="1300" u="none">
          <a:ln>
            <a:noFill/>
          </a:ln>
          <a:solidFill>
            <a:schemeClr val="tx1"/>
          </a:solidFill>
          <a:uFillTx/>
          <a:latin typeface="+mn-lt"/>
          <a:ea typeface="+mn-ea"/>
          <a:cs typeface="+mn-cs"/>
          <a:sym typeface="Roboto"/>
        </a:defRPr>
      </a:lvl5pPr>
      <a:lvl6pPr marL="0" marR="0" indent="0" algn="ctr" defTabSz="914400" rtl="0" latinLnBrk="0">
        <a:lnSpc>
          <a:spcPct val="100000"/>
        </a:lnSpc>
        <a:spcBef>
          <a:spcPts val="0"/>
        </a:spcBef>
        <a:spcAft>
          <a:spcPts val="0"/>
        </a:spcAft>
        <a:buClrTx/>
        <a:buSzTx/>
        <a:buFontTx/>
        <a:buNone/>
        <a:tabLst/>
        <a:defRPr b="1" baseline="0" cap="none" i="0" spc="0" strike="noStrike" sz="1300" u="none">
          <a:ln>
            <a:noFill/>
          </a:ln>
          <a:solidFill>
            <a:schemeClr val="tx1"/>
          </a:solidFill>
          <a:uFillTx/>
          <a:latin typeface="+mn-lt"/>
          <a:ea typeface="+mn-ea"/>
          <a:cs typeface="+mn-cs"/>
          <a:sym typeface="Roboto"/>
        </a:defRPr>
      </a:lvl6pPr>
      <a:lvl7pPr marL="0" marR="0" indent="0" algn="ctr" defTabSz="914400" rtl="0" latinLnBrk="0">
        <a:lnSpc>
          <a:spcPct val="100000"/>
        </a:lnSpc>
        <a:spcBef>
          <a:spcPts val="0"/>
        </a:spcBef>
        <a:spcAft>
          <a:spcPts val="0"/>
        </a:spcAft>
        <a:buClrTx/>
        <a:buSzTx/>
        <a:buFontTx/>
        <a:buNone/>
        <a:tabLst/>
        <a:defRPr b="1" baseline="0" cap="none" i="0" spc="0" strike="noStrike" sz="1300" u="none">
          <a:ln>
            <a:noFill/>
          </a:ln>
          <a:solidFill>
            <a:schemeClr val="tx1"/>
          </a:solidFill>
          <a:uFillTx/>
          <a:latin typeface="+mn-lt"/>
          <a:ea typeface="+mn-ea"/>
          <a:cs typeface="+mn-cs"/>
          <a:sym typeface="Roboto"/>
        </a:defRPr>
      </a:lvl7pPr>
      <a:lvl8pPr marL="0" marR="0" indent="0" algn="ctr" defTabSz="914400" rtl="0" latinLnBrk="0">
        <a:lnSpc>
          <a:spcPct val="100000"/>
        </a:lnSpc>
        <a:spcBef>
          <a:spcPts val="0"/>
        </a:spcBef>
        <a:spcAft>
          <a:spcPts val="0"/>
        </a:spcAft>
        <a:buClrTx/>
        <a:buSzTx/>
        <a:buFontTx/>
        <a:buNone/>
        <a:tabLst/>
        <a:defRPr b="1" baseline="0" cap="none" i="0" spc="0" strike="noStrike" sz="1300" u="none">
          <a:ln>
            <a:noFill/>
          </a:ln>
          <a:solidFill>
            <a:schemeClr val="tx1"/>
          </a:solidFill>
          <a:uFillTx/>
          <a:latin typeface="+mn-lt"/>
          <a:ea typeface="+mn-ea"/>
          <a:cs typeface="+mn-cs"/>
          <a:sym typeface="Roboto"/>
        </a:defRPr>
      </a:lvl8pPr>
      <a:lvl9pPr marL="0" marR="0" indent="0" algn="ctr" defTabSz="914400" rtl="0" latinLnBrk="0">
        <a:lnSpc>
          <a:spcPct val="100000"/>
        </a:lnSpc>
        <a:spcBef>
          <a:spcPts val="0"/>
        </a:spcBef>
        <a:spcAft>
          <a:spcPts val="0"/>
        </a:spcAft>
        <a:buClrTx/>
        <a:buSzTx/>
        <a:buFontTx/>
        <a:buNone/>
        <a:tabLst/>
        <a:defRPr b="1" baseline="0" cap="none" i="0" spc="0" strike="noStrike" sz="1300" u="none">
          <a:ln>
            <a:noFill/>
          </a:ln>
          <a:solidFill>
            <a:schemeClr val="tx1"/>
          </a:solidFill>
          <a:uFillTx/>
          <a:latin typeface="+mn-lt"/>
          <a:ea typeface="+mn-ea"/>
          <a:cs typeface="+mn-cs"/>
          <a:sym typeface="Robot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mailto:waqar@mamc.ca"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 name="Shape 105"/>
          <p:cNvSpPr txBox="1"/>
          <p:nvPr/>
        </p:nvSpPr>
        <p:spPr>
          <a:xfrm>
            <a:off x="175664" y="342049"/>
            <a:ext cx="8511542" cy="37388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b">
            <a:spAutoFit/>
          </a:bodyPr>
          <a:lstStyle/>
          <a:p>
            <a:pPr>
              <a:defRPr sz="5200">
                <a:solidFill>
                  <a:srgbClr val="FFFFFF"/>
                </a:solidFill>
                <a:latin typeface="Dosis"/>
                <a:ea typeface="Dosis"/>
                <a:cs typeface="Dosis"/>
                <a:sym typeface="Dosis"/>
              </a:defRPr>
            </a:pPr>
            <a:r>
              <a:t>UNTAPPED ENERGY 2018</a:t>
            </a:r>
            <a:br/>
            <a:r>
              <a:rPr sz="4000"/>
              <a:t>Oil and Gas Datathon</a:t>
            </a:r>
          </a:p>
          <a:p>
            <a:pPr>
              <a:defRPr sz="4000">
                <a:solidFill>
                  <a:srgbClr val="FFFFFF"/>
                </a:solidFill>
                <a:latin typeface="Dosis"/>
                <a:ea typeface="Dosis"/>
                <a:cs typeface="Dosis"/>
                <a:sym typeface="Dosis"/>
              </a:defRPr>
            </a:pPr>
            <a:r>
              <a:t>Health and Safety Pod</a:t>
            </a:r>
            <a:br/>
            <a:br/>
            <a:r>
              <a:rPr sz="3200">
                <a:latin typeface="Candara"/>
                <a:ea typeface="Candara"/>
                <a:cs typeface="Candara"/>
                <a:sym typeface="Candara"/>
              </a:rPr>
              <a:t>Data Workshop</a:t>
            </a:r>
            <a:br>
              <a:rPr sz="3200">
                <a:latin typeface="Candara"/>
                <a:ea typeface="Candara"/>
                <a:cs typeface="Candara"/>
                <a:sym typeface="Candara"/>
              </a:rPr>
            </a:br>
            <a:r>
              <a:rPr sz="3200">
                <a:latin typeface="Candara"/>
                <a:ea typeface="Candara"/>
                <a:cs typeface="Candara"/>
                <a:sym typeface="Candara"/>
              </a:rPr>
              <a:t>Oct 12 - 14, 2018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Shape 114"/>
          <p:cNvSpPr txBox="1"/>
          <p:nvPr>
            <p:ph type="sldNum" sz="quarter" idx="4294967295"/>
          </p:nvPr>
        </p:nvSpPr>
        <p:spPr>
          <a:xfrm>
            <a:off x="107854" y="172826"/>
            <a:ext cx="379187" cy="38604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6" name="Text Placeholder 3"/>
          <p:cNvSpPr txBox="1"/>
          <p:nvPr>
            <p:ph type="body" idx="1"/>
          </p:nvPr>
        </p:nvSpPr>
        <p:spPr>
          <a:xfrm>
            <a:off x="457815" y="1113788"/>
            <a:ext cx="8228370" cy="2745621"/>
          </a:xfrm>
          <a:prstGeom prst="rect">
            <a:avLst/>
          </a:prstGeom>
        </p:spPr>
        <p:txBody>
          <a:bodyPr/>
          <a:lstStyle/>
          <a:p>
            <a:pPr marL="300197" indent="-258503" defTabSz="600395">
              <a:spcBef>
                <a:spcPts val="300"/>
              </a:spcBef>
              <a:buSzPts val="1700"/>
              <a:defRPr b="1" sz="1764"/>
            </a:pPr>
            <a:r>
              <a:t>Scenario 2: Developing a Safety Management Plan for a Company</a:t>
            </a:r>
          </a:p>
          <a:p>
            <a:pPr lvl="1" marL="600395" indent="-258503" defTabSz="600395">
              <a:spcBef>
                <a:spcPts val="300"/>
              </a:spcBef>
              <a:buSzPts val="1700"/>
              <a:buChar char="▸"/>
              <a:defRPr sz="1764"/>
            </a:pPr>
            <a:r>
              <a:t>What type of training reduces the incident rate?</a:t>
            </a:r>
          </a:p>
          <a:p>
            <a:pPr lvl="1" marL="600395" indent="-258503" defTabSz="600395">
              <a:spcBef>
                <a:spcPts val="300"/>
              </a:spcBef>
              <a:buSzPts val="1700"/>
              <a:buChar char="▸"/>
              <a:defRPr sz="1764"/>
            </a:pPr>
            <a:r>
              <a:t>When does weather become a factor to the incident rate?</a:t>
            </a:r>
          </a:p>
          <a:p>
            <a:pPr lvl="1" marL="600395" indent="-258503" defTabSz="600395">
              <a:spcBef>
                <a:spcPts val="300"/>
              </a:spcBef>
              <a:buSzPts val="1700"/>
              <a:buChar char="▸"/>
              <a:defRPr sz="1764"/>
            </a:pPr>
            <a:r>
              <a:t>How can lessons learned from actual incidents reduce future incident rate?</a:t>
            </a:r>
          </a:p>
          <a:p>
            <a:pPr lvl="1" marL="600395" indent="-258503" defTabSz="600395">
              <a:spcBef>
                <a:spcPts val="300"/>
              </a:spcBef>
              <a:buSzPts val="1700"/>
              <a:buChar char="▸"/>
              <a:defRPr sz="1764"/>
            </a:pPr>
            <a:r>
              <a:t>What other critical factors (categories) need to be incorporated and how?</a:t>
            </a:r>
          </a:p>
          <a:p>
            <a:pPr lvl="2" marL="900592" indent="-258503" defTabSz="600395">
              <a:spcBef>
                <a:spcPts val="300"/>
              </a:spcBef>
              <a:buSzPts val="1700"/>
              <a:buChar char="▸"/>
              <a:defRPr sz="1764"/>
            </a:pPr>
            <a:r>
              <a:t>Emotional state, work-life balance, work distractions, complacency, etc?</a:t>
            </a:r>
          </a:p>
          <a:p>
            <a:pPr lvl="2" marL="900592" indent="-258503" defTabSz="600395">
              <a:spcBef>
                <a:spcPts val="300"/>
              </a:spcBef>
              <a:buSzPts val="1700"/>
              <a:buChar char="▸"/>
              <a:defRPr sz="1764"/>
            </a:pPr>
            <a:r>
              <a:t>Material and equipment failure, not following process, etc</a:t>
            </a:r>
          </a:p>
        </p:txBody>
      </p:sp>
      <p:sp>
        <p:nvSpPr>
          <p:cNvPr id="87" name="Shape 110"/>
          <p:cNvSpPr txBox="1"/>
          <p:nvPr>
            <p:ph type="title"/>
          </p:nvPr>
        </p:nvSpPr>
        <p:spPr>
          <a:xfrm>
            <a:off x="1101385" y="272847"/>
            <a:ext cx="7574399" cy="749106"/>
          </a:xfrm>
          <a:prstGeom prst="rect">
            <a:avLst/>
          </a:prstGeom>
        </p:spPr>
        <p:txBody>
          <a:bodyPr/>
          <a:lstStyle/>
          <a:p>
            <a:pPr/>
            <a:r>
              <a:t>CRISP-DM Step 3. Data “Preparation” </a:t>
            </a:r>
          </a:p>
        </p:txBody>
      </p:sp>
      <p:pic>
        <p:nvPicPr>
          <p:cNvPr id="88" name="Brainstorm-main-1-1.jpg" descr="Brainstorm-main-1-1.jpg"/>
          <p:cNvPicPr>
            <a:picLocks noChangeAspect="1"/>
          </p:cNvPicPr>
          <p:nvPr/>
        </p:nvPicPr>
        <p:blipFill>
          <a:blip r:embed="rId2">
            <a:extLst/>
          </a:blip>
          <a:stretch>
            <a:fillRect/>
          </a:stretch>
        </p:blipFill>
        <p:spPr>
          <a:xfrm>
            <a:off x="6453909" y="3576849"/>
            <a:ext cx="2651881" cy="1536331"/>
          </a:xfrm>
          <a:prstGeom prst="rect">
            <a:avLst/>
          </a:prstGeom>
          <a:ln w="12700">
            <a:miter lim="400000"/>
          </a:ln>
        </p:spPr>
      </p:pic>
      <p:sp>
        <p:nvSpPr>
          <p:cNvPr id="89" name="Text Placeholder 3"/>
          <p:cNvSpPr txBox="1"/>
          <p:nvPr/>
        </p:nvSpPr>
        <p:spPr>
          <a:xfrm>
            <a:off x="457815" y="3439016"/>
            <a:ext cx="5795368" cy="1323006"/>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normAutofit fontScale="100000" lnSpcReduction="0"/>
          </a:bodyPr>
          <a:lstStyle/>
          <a:p>
            <a:pPr defTabSz="545256">
              <a:spcBef>
                <a:spcPts val="300"/>
              </a:spcBef>
              <a:defRPr b="1" sz="1500">
                <a:solidFill>
                  <a:srgbClr val="222222"/>
                </a:solidFill>
                <a:latin typeface="Roboto"/>
                <a:ea typeface="Roboto"/>
                <a:cs typeface="Roboto"/>
                <a:sym typeface="Roboto"/>
              </a:defRPr>
            </a:pPr>
          </a:p>
          <a:p>
            <a:pPr marL="272628" indent="-234762" defTabSz="545256">
              <a:spcBef>
                <a:spcPts val="300"/>
              </a:spcBef>
              <a:buClr>
                <a:srgbClr val="FF8700"/>
              </a:buClr>
              <a:buSzPts val="2100"/>
              <a:buFont typeface="Helvetica"/>
              <a:buChar char="▸"/>
              <a:defRPr b="1" sz="2100">
                <a:solidFill>
                  <a:schemeClr val="accent2">
                    <a:satOff val="-8846"/>
                    <a:lumOff val="-10705"/>
                  </a:schemeClr>
                </a:solidFill>
                <a:latin typeface="Roboto"/>
                <a:ea typeface="Roboto"/>
                <a:cs typeface="Roboto"/>
                <a:sym typeface="Roboto"/>
              </a:defRPr>
            </a:pPr>
            <a:r>
              <a:t>Here we need your creative Data Analytical Experience - let’s brainstorm</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Shape 114"/>
          <p:cNvSpPr txBox="1"/>
          <p:nvPr>
            <p:ph type="sldNum" sz="quarter" idx="4294967295"/>
          </p:nvPr>
        </p:nvSpPr>
        <p:spPr>
          <a:xfrm>
            <a:off x="112370" y="172827"/>
            <a:ext cx="370157" cy="38604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2" name="Text Placeholder 3"/>
          <p:cNvSpPr txBox="1"/>
          <p:nvPr>
            <p:ph type="body" idx="1"/>
          </p:nvPr>
        </p:nvSpPr>
        <p:spPr>
          <a:xfrm>
            <a:off x="457815" y="1113788"/>
            <a:ext cx="8228370" cy="3537903"/>
          </a:xfrm>
          <a:prstGeom prst="rect">
            <a:avLst/>
          </a:prstGeom>
        </p:spPr>
        <p:txBody>
          <a:bodyPr/>
          <a:lstStyle/>
          <a:p>
            <a:pPr marL="190165" indent="-163753" defTabSz="380331">
              <a:lnSpc>
                <a:spcPct val="80000"/>
              </a:lnSpc>
              <a:spcBef>
                <a:spcPts val="100"/>
              </a:spcBef>
              <a:buSzPts val="1700"/>
              <a:defRPr b="1" sz="1746"/>
            </a:pPr>
            <a:r>
              <a:t>Scenario 3: Motor Vehicle Accident</a:t>
            </a:r>
            <a:endParaRPr sz="970"/>
          </a:p>
          <a:p>
            <a:pPr marL="190165" indent="-163753" defTabSz="380331">
              <a:lnSpc>
                <a:spcPct val="80000"/>
              </a:lnSpc>
              <a:spcBef>
                <a:spcPts val="100"/>
              </a:spcBef>
              <a:buSzPts val="500"/>
              <a:defRPr b="1" sz="582"/>
            </a:pPr>
          </a:p>
          <a:p>
            <a:pPr marL="0" indent="0" defTabSz="283828">
              <a:lnSpc>
                <a:spcPts val="3100"/>
              </a:lnSpc>
              <a:buSzTx/>
              <a:buNone/>
              <a:defRPr sz="1261">
                <a:solidFill>
                  <a:srgbClr val="6688CD"/>
                </a:solidFill>
                <a:latin typeface="Times"/>
                <a:ea typeface="Times"/>
                <a:cs typeface="Times"/>
                <a:sym typeface="Times"/>
              </a:defRPr>
            </a:pPr>
            <a:r>
              <a:t>EXPOSURE: ENVIRONMENTAL </a:t>
            </a:r>
            <a:endParaRPr>
              <a:solidFill>
                <a:srgbClr val="000000"/>
              </a:solidFill>
            </a:endParaRPr>
          </a:p>
          <a:p>
            <a:pPr marL="0" indent="0" defTabSz="283828">
              <a:lnSpc>
                <a:spcPts val="2700"/>
              </a:lnSpc>
              <a:buSzTx/>
              <a:buNone/>
              <a:defRPr sz="1261">
                <a:solidFill>
                  <a:srgbClr val="738875"/>
                </a:solidFill>
                <a:latin typeface="Times"/>
                <a:ea typeface="Times"/>
                <a:cs typeface="Times"/>
                <a:sym typeface="Times"/>
              </a:defRPr>
            </a:pPr>
            <a:r>
              <a:t>Activities: </a:t>
            </a:r>
            <a:r>
              <a:rPr>
                <a:solidFill>
                  <a:srgbClr val="6688CD"/>
                </a:solidFill>
              </a:rPr>
              <a:t>Commuting: non-traditional Motor vehicle travel </a:t>
            </a:r>
            <a:endParaRPr>
              <a:solidFill>
                <a:srgbClr val="000000"/>
              </a:solidFill>
            </a:endParaRPr>
          </a:p>
          <a:p>
            <a:pPr marL="0" indent="0" defTabSz="283828">
              <a:lnSpc>
                <a:spcPts val="2500"/>
              </a:lnSpc>
              <a:buSzTx/>
              <a:buNone/>
              <a:defRPr sz="1261">
                <a:solidFill>
                  <a:srgbClr val="404040"/>
                </a:solidFill>
                <a:latin typeface="Times"/>
                <a:ea typeface="Times"/>
                <a:cs typeface="Times"/>
                <a:sym typeface="Times"/>
              </a:defRPr>
            </a:pPr>
            <a:r>
              <a:t>Two workers were on their way home after completing a casing job. Heavy rainfall caused flash flooding in the area and their vehicle was unable to cross an intersection due to high water. Both workers exited the vehicle to climb to safety and wait for help. After leaving the vehicle, one of the workers went missing and was found deceased by law enforcement. The other worker was able to climb to safety. Flooding in this area caused more than 100 oilfield workers to be stranded. </a:t>
            </a:r>
            <a:endParaRPr sz="776"/>
          </a:p>
          <a:p>
            <a:pPr lvl="1" marL="380331" indent="-163753" defTabSz="380331">
              <a:lnSpc>
                <a:spcPct val="80000"/>
              </a:lnSpc>
              <a:spcBef>
                <a:spcPts val="100"/>
              </a:spcBef>
              <a:buSzPts val="500"/>
              <a:buChar char="▸"/>
              <a:defRPr b="1" sz="582"/>
            </a:pPr>
          </a:p>
          <a:p>
            <a:pPr lvl="2" marL="570497" indent="-163753" defTabSz="380331">
              <a:lnSpc>
                <a:spcPct val="80000"/>
              </a:lnSpc>
              <a:spcBef>
                <a:spcPts val="100"/>
              </a:spcBef>
              <a:buSzPts val="500"/>
              <a:buChar char="▸"/>
              <a:defRPr b="1" sz="582"/>
            </a:pPr>
          </a:p>
          <a:p>
            <a:pPr marL="190165" indent="-163753" defTabSz="380331">
              <a:lnSpc>
                <a:spcPct val="80000"/>
              </a:lnSpc>
              <a:spcBef>
                <a:spcPts val="100"/>
              </a:spcBef>
              <a:buSzPts val="2000"/>
              <a:defRPr b="1" sz="2037">
                <a:solidFill>
                  <a:schemeClr val="accent2">
                    <a:satOff val="-8846"/>
                    <a:lumOff val="-10705"/>
                  </a:schemeClr>
                </a:solidFill>
              </a:defRPr>
            </a:pPr>
            <a:r>
              <a:t>Here we need your creative Data Analytical Experience - let’s brainstorm</a:t>
            </a:r>
          </a:p>
        </p:txBody>
      </p:sp>
      <p:sp>
        <p:nvSpPr>
          <p:cNvPr id="93" name="Shape 110"/>
          <p:cNvSpPr txBox="1"/>
          <p:nvPr>
            <p:ph type="title"/>
          </p:nvPr>
        </p:nvSpPr>
        <p:spPr>
          <a:xfrm>
            <a:off x="1101385" y="272847"/>
            <a:ext cx="7574399" cy="749106"/>
          </a:xfrm>
          <a:prstGeom prst="rect">
            <a:avLst/>
          </a:prstGeom>
        </p:spPr>
        <p:txBody>
          <a:bodyPr/>
          <a:lstStyle/>
          <a:p>
            <a:pPr/>
            <a:r>
              <a:t>CRISP-DM Step 3. Data “Preparation” </a:t>
            </a:r>
          </a:p>
        </p:txBody>
      </p:sp>
      <p:pic>
        <p:nvPicPr>
          <p:cNvPr id="94" name="800px_COLOURBOX18493291.jpg" descr="800px_COLOURBOX18493291.jpg"/>
          <p:cNvPicPr>
            <a:picLocks noChangeAspect="1"/>
          </p:cNvPicPr>
          <p:nvPr/>
        </p:nvPicPr>
        <p:blipFill>
          <a:blip r:embed="rId3">
            <a:extLst/>
          </a:blip>
          <a:stretch>
            <a:fillRect/>
          </a:stretch>
        </p:blipFill>
        <p:spPr>
          <a:xfrm>
            <a:off x="7274062" y="23395"/>
            <a:ext cx="1851207" cy="185120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Shape 114"/>
          <p:cNvSpPr txBox="1"/>
          <p:nvPr>
            <p:ph type="sldNum" sz="quarter" idx="4294967295"/>
          </p:nvPr>
        </p:nvSpPr>
        <p:spPr>
          <a:xfrm>
            <a:off x="107853" y="172825"/>
            <a:ext cx="379187" cy="38604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9" name="Text Placeholder 3"/>
          <p:cNvSpPr txBox="1"/>
          <p:nvPr>
            <p:ph type="body" idx="1"/>
          </p:nvPr>
        </p:nvSpPr>
        <p:spPr>
          <a:xfrm>
            <a:off x="457815" y="1113788"/>
            <a:ext cx="8228370" cy="3720225"/>
          </a:xfrm>
          <a:prstGeom prst="rect">
            <a:avLst/>
          </a:prstGeom>
        </p:spPr>
        <p:txBody>
          <a:bodyPr/>
          <a:lstStyle/>
          <a:p>
            <a:pPr marL="196046" indent="-168817" defTabSz="392093">
              <a:lnSpc>
                <a:spcPct val="80000"/>
              </a:lnSpc>
              <a:spcBef>
                <a:spcPts val="200"/>
              </a:spcBef>
              <a:buSzPts val="1800"/>
              <a:defRPr b="1" sz="1800"/>
            </a:pPr>
            <a:r>
              <a:t>Scenario 3: Motor Vehicle Accident</a:t>
            </a:r>
            <a:r>
              <a:t> </a:t>
            </a:r>
          </a:p>
          <a:p>
            <a:pPr marL="671607" indent="-644378" defTabSz="392093">
              <a:lnSpc>
                <a:spcPct val="80000"/>
              </a:lnSpc>
              <a:spcBef>
                <a:spcPts val="200"/>
              </a:spcBef>
              <a:buSzPts val="1800"/>
              <a:defRPr b="1" sz="1800"/>
            </a:pPr>
          </a:p>
          <a:p>
            <a:pPr>
              <a:lnSpc>
                <a:spcPct val="80000"/>
              </a:lnSpc>
              <a:buSzPts val="1400"/>
              <a:defRPr sz="1400"/>
            </a:pPr>
            <a:r>
              <a:t>Oilfield workers are eight times more likely to be involved in a fatal vehicle accident while on the job, a disproportionate number of these wrecks happening to employees of well-servicing companies. </a:t>
            </a:r>
          </a:p>
          <a:p>
            <a:pPr>
              <a:lnSpc>
                <a:spcPct val="80000"/>
              </a:lnSpc>
              <a:buSzPts val="1400"/>
              <a:defRPr sz="1400"/>
            </a:pPr>
            <a:r>
              <a:t>Data drawn from the Bureau of Labor and Statistics indicate that fatal vehicle accidents account for 28 percent of all oilfield fatalities, making it the leading cause of death in the industry.</a:t>
            </a:r>
          </a:p>
          <a:p>
            <a:pPr>
              <a:lnSpc>
                <a:spcPct val="80000"/>
              </a:lnSpc>
              <a:buSzPts val="1400"/>
              <a:defRPr sz="1400"/>
            </a:pPr>
            <a:r>
              <a:t>More than half of these deadly accidents happen in a pickup truck, which doesn’t require drivers to receive any special training before driving one.</a:t>
            </a:r>
          </a:p>
          <a:p>
            <a:pPr>
              <a:lnSpc>
                <a:spcPct val="80000"/>
              </a:lnSpc>
              <a:buSzPts val="1400"/>
              <a:defRPr sz="1400"/>
            </a:pPr>
            <a:r>
              <a:t>Over 50 percent of vehicle accident-related oilfield fatalities were single-vehicle accidents, suggesting that worker fatigue could be a contributing factor — or the fact that many oilfield workers tend to be younger and more likely to take risks.</a:t>
            </a:r>
          </a:p>
          <a:p>
            <a:pPr>
              <a:lnSpc>
                <a:spcPct val="80000"/>
              </a:lnSpc>
              <a:buSzPts val="1400"/>
              <a:defRPr sz="1400"/>
            </a:pPr>
            <a:r>
              <a:t>The driver’s failure to use a seatbelt was listed as a contributing factor in most of these deaths. Had they been clicked in place, more than 60 percent of the fatalities could have been avoided.</a:t>
            </a:r>
          </a:p>
          <a:p>
            <a:pPr>
              <a:lnSpc>
                <a:spcPct val="80000"/>
              </a:lnSpc>
              <a:buSzPts val="1400"/>
              <a:defRPr sz="1400"/>
            </a:pPr>
            <a:r>
              <a:t>Companies with fewer than 20 employees — and less likely to dedicate adequate time and money toward safety training — had the highest incidence of vehicular oilfield fatalities.</a:t>
            </a:r>
          </a:p>
        </p:txBody>
      </p:sp>
      <p:sp>
        <p:nvSpPr>
          <p:cNvPr id="100" name="Shape 110"/>
          <p:cNvSpPr txBox="1"/>
          <p:nvPr>
            <p:ph type="title"/>
          </p:nvPr>
        </p:nvSpPr>
        <p:spPr>
          <a:xfrm>
            <a:off x="1101385" y="272847"/>
            <a:ext cx="7574399" cy="749106"/>
          </a:xfrm>
          <a:prstGeom prst="rect">
            <a:avLst/>
          </a:prstGeom>
        </p:spPr>
        <p:txBody>
          <a:bodyPr/>
          <a:lstStyle/>
          <a:p>
            <a:pPr/>
            <a:r>
              <a:t>CRISP-DM Step 3. Data “Preparation”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Shape 114"/>
          <p:cNvSpPr txBox="1"/>
          <p:nvPr>
            <p:ph type="sldNum" sz="quarter" idx="4294967295"/>
          </p:nvPr>
        </p:nvSpPr>
        <p:spPr>
          <a:xfrm>
            <a:off x="107855" y="172827"/>
            <a:ext cx="379187" cy="38604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5" name="Shape 110"/>
          <p:cNvSpPr txBox="1"/>
          <p:nvPr>
            <p:ph type="title"/>
          </p:nvPr>
        </p:nvSpPr>
        <p:spPr>
          <a:xfrm>
            <a:off x="1101385" y="272847"/>
            <a:ext cx="7574399" cy="749106"/>
          </a:xfrm>
          <a:prstGeom prst="rect">
            <a:avLst/>
          </a:prstGeom>
        </p:spPr>
        <p:txBody>
          <a:bodyPr/>
          <a:lstStyle/>
          <a:p>
            <a:pPr/>
            <a:r>
              <a:t>CRISP-DM Step 3. Data “Preparation” </a:t>
            </a:r>
          </a:p>
        </p:txBody>
      </p:sp>
      <p:sp>
        <p:nvSpPr>
          <p:cNvPr id="106" name="Text Placeholder 3"/>
          <p:cNvSpPr txBox="1"/>
          <p:nvPr>
            <p:ph type="body" idx="1"/>
          </p:nvPr>
        </p:nvSpPr>
        <p:spPr>
          <a:xfrm>
            <a:off x="534630" y="1123950"/>
            <a:ext cx="8228370" cy="3537900"/>
          </a:xfrm>
          <a:prstGeom prst="rect">
            <a:avLst/>
          </a:prstGeom>
        </p:spPr>
        <p:txBody>
          <a:bodyPr/>
          <a:lstStyle/>
          <a:p>
            <a:pPr marL="258505" indent="-222602" defTabSz="517012">
              <a:spcBef>
                <a:spcPts val="200"/>
              </a:spcBef>
              <a:buSzPts val="1700"/>
              <a:defRPr b="1" sz="1746"/>
            </a:pPr>
            <a:r>
              <a:t>Scenario 4: What can we learn from Pipeline Incident data available?</a:t>
            </a:r>
          </a:p>
          <a:p>
            <a:pPr lvl="1" marL="517012" indent="-222602" defTabSz="517012">
              <a:spcBef>
                <a:spcPts val="200"/>
              </a:spcBef>
              <a:buSzPts val="1700"/>
              <a:buChar char="▸"/>
              <a:defRPr sz="1746"/>
            </a:pPr>
            <a:r>
              <a:t>Most common pipeline incident</a:t>
            </a:r>
          </a:p>
          <a:p>
            <a:pPr lvl="1" marL="517012" indent="-222602" defTabSz="517012">
              <a:spcBef>
                <a:spcPts val="200"/>
              </a:spcBef>
              <a:buSzPts val="1700"/>
              <a:buChar char="▸"/>
              <a:defRPr sz="1746"/>
            </a:pPr>
            <a:r>
              <a:t>Most common pipeline incident causing injury or fatality</a:t>
            </a:r>
          </a:p>
          <a:p>
            <a:pPr lvl="1" marL="517012" indent="-222602" defTabSz="517012">
              <a:spcBef>
                <a:spcPts val="200"/>
              </a:spcBef>
              <a:buSzPts val="1700"/>
              <a:buChar char="▸"/>
              <a:defRPr sz="1746"/>
            </a:pPr>
            <a:r>
              <a:t>Any specific patterns worth noting</a:t>
            </a:r>
          </a:p>
          <a:p>
            <a:pPr marL="258505" indent="-222602" defTabSz="517012">
              <a:spcBef>
                <a:spcPts val="200"/>
              </a:spcBef>
              <a:buSzPts val="1700"/>
              <a:defRPr b="1" sz="1746"/>
            </a:pPr>
            <a:r>
              <a:t>Scenario 4: What is missing from Pipeline Incident data?</a:t>
            </a:r>
          </a:p>
          <a:p>
            <a:pPr lvl="1" marL="517012" indent="-222602" defTabSz="517012">
              <a:spcBef>
                <a:spcPts val="200"/>
              </a:spcBef>
              <a:buSzPts val="1700"/>
              <a:buChar char="▸"/>
              <a:defRPr sz="1746"/>
            </a:pPr>
            <a:r>
              <a:t>What data is needed to enable analysis</a:t>
            </a:r>
          </a:p>
          <a:p>
            <a:pPr lvl="1" marL="517012" indent="-222602" defTabSz="517012">
              <a:spcBef>
                <a:spcPts val="200"/>
              </a:spcBef>
              <a:buSzPts val="1700"/>
              <a:buChar char="▸"/>
              <a:defRPr sz="1746"/>
            </a:pPr>
            <a:r>
              <a:t>What data is needed to determine: Why did this incident happen?</a:t>
            </a:r>
          </a:p>
          <a:p>
            <a:pPr lvl="1" marL="517012" indent="-222602" defTabSz="517012">
              <a:spcBef>
                <a:spcPts val="200"/>
              </a:spcBef>
              <a:buSzPts val="1700"/>
              <a:buChar char="▸"/>
              <a:defRPr sz="1746"/>
            </a:pPr>
            <a:r>
              <a:t>What other data should be combined with this data?</a:t>
            </a:r>
            <a:endParaRPr sz="1358"/>
          </a:p>
          <a:p>
            <a:pPr lvl="1" marL="517012" indent="-222602" defTabSz="517012">
              <a:spcBef>
                <a:spcPts val="200"/>
              </a:spcBef>
              <a:buSzPts val="1300"/>
              <a:buChar char="▸"/>
              <a:defRPr sz="1358"/>
            </a:pPr>
          </a:p>
          <a:p>
            <a:pPr marL="258505" indent="-222602" defTabSz="517012">
              <a:spcBef>
                <a:spcPts val="200"/>
              </a:spcBef>
              <a:buSzPts val="2000"/>
              <a:defRPr b="1" sz="2037">
                <a:solidFill>
                  <a:schemeClr val="accent2">
                    <a:satOff val="-8846"/>
                    <a:lumOff val="-10705"/>
                  </a:schemeClr>
                </a:solidFill>
              </a:defRPr>
            </a:pPr>
            <a:r>
              <a:t>Here we need your creative Data Analytical Experience - let’s brainstorm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Shape 114"/>
          <p:cNvSpPr txBox="1"/>
          <p:nvPr>
            <p:ph type="sldNum" sz="quarter" idx="4294967295"/>
          </p:nvPr>
        </p:nvSpPr>
        <p:spPr>
          <a:xfrm>
            <a:off x="107853" y="172825"/>
            <a:ext cx="379187" cy="38604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9" name="Text Placeholder 3"/>
          <p:cNvSpPr txBox="1"/>
          <p:nvPr>
            <p:ph type="body" idx="1"/>
          </p:nvPr>
        </p:nvSpPr>
        <p:spPr>
          <a:xfrm>
            <a:off x="457815" y="1113788"/>
            <a:ext cx="8228370" cy="3537903"/>
          </a:xfrm>
          <a:prstGeom prst="rect">
            <a:avLst/>
          </a:prstGeom>
        </p:spPr>
        <p:txBody>
          <a:bodyPr/>
          <a:lstStyle/>
          <a:p>
            <a:pPr marL="306324" indent="-263779" defTabSz="612648">
              <a:lnSpc>
                <a:spcPct val="90000"/>
              </a:lnSpc>
              <a:spcBef>
                <a:spcPts val="400"/>
              </a:spcBef>
              <a:buSzPts val="1700"/>
              <a:defRPr b="1" sz="1700"/>
            </a:pPr>
            <a:r>
              <a:t>De-brief on the learnings from today - ensure everything is captured</a:t>
            </a:r>
          </a:p>
          <a:p>
            <a:pPr marL="306324" indent="-263779" defTabSz="612648">
              <a:lnSpc>
                <a:spcPct val="90000"/>
              </a:lnSpc>
              <a:spcBef>
                <a:spcPts val="400"/>
              </a:spcBef>
              <a:buSzPts val="1700"/>
              <a:defRPr b="1" sz="1700"/>
            </a:pPr>
            <a:r>
              <a:t>Any questions?</a:t>
            </a:r>
          </a:p>
          <a:p>
            <a:pPr marL="306324" indent="-263779" defTabSz="612648">
              <a:lnSpc>
                <a:spcPct val="90000"/>
              </a:lnSpc>
              <a:spcBef>
                <a:spcPts val="400"/>
              </a:spcBef>
              <a:buSzPts val="1700"/>
              <a:defRPr b="1" sz="1700"/>
            </a:pPr>
          </a:p>
          <a:p>
            <a:pPr marL="306324" indent="-263779" defTabSz="612648">
              <a:lnSpc>
                <a:spcPct val="90000"/>
              </a:lnSpc>
              <a:spcBef>
                <a:spcPts val="400"/>
              </a:spcBef>
              <a:buSzPts val="1700"/>
              <a:defRPr b="1" sz="1700"/>
            </a:pPr>
            <a:r>
              <a:t>Agenda for Sunday:</a:t>
            </a:r>
          </a:p>
          <a:p>
            <a:pPr lvl="1" marL="612648" indent="-263779" defTabSz="612648">
              <a:lnSpc>
                <a:spcPct val="90000"/>
              </a:lnSpc>
              <a:spcBef>
                <a:spcPts val="400"/>
              </a:spcBef>
              <a:buSzPts val="1700"/>
              <a:buChar char="▸"/>
              <a:defRPr b="1" sz="1700"/>
            </a:pPr>
            <a:r>
              <a:t>8 a.m. - Breakfast</a:t>
            </a:r>
          </a:p>
          <a:p>
            <a:pPr lvl="1" marL="612648" indent="-263779" defTabSz="612648">
              <a:lnSpc>
                <a:spcPct val="90000"/>
              </a:lnSpc>
              <a:spcBef>
                <a:spcPts val="400"/>
              </a:spcBef>
              <a:buSzPts val="1700"/>
              <a:buChar char="▸"/>
              <a:defRPr b="1" sz="1700"/>
            </a:pPr>
            <a:r>
              <a:t>8:30 a.m. - Welcome and final instructions</a:t>
            </a:r>
          </a:p>
          <a:p>
            <a:pPr lvl="1" marL="612648" indent="-263779" defTabSz="612648">
              <a:lnSpc>
                <a:spcPct val="90000"/>
              </a:lnSpc>
              <a:spcBef>
                <a:spcPts val="400"/>
              </a:spcBef>
              <a:buSzPts val="1700"/>
              <a:buChar char="▸"/>
              <a:defRPr b="1" sz="1700"/>
            </a:pPr>
            <a:r>
              <a:t>9:00 a.m. - Pods complete reports/presentation</a:t>
            </a:r>
          </a:p>
          <a:p>
            <a:pPr lvl="1" marL="612648" indent="-263779" defTabSz="612648">
              <a:lnSpc>
                <a:spcPct val="90000"/>
              </a:lnSpc>
              <a:spcBef>
                <a:spcPts val="400"/>
              </a:spcBef>
              <a:buSzPts val="1700"/>
              <a:buChar char="▸"/>
              <a:defRPr b="1" sz="1700"/>
            </a:pPr>
            <a:r>
              <a:t>12:00 p.m. - Lunch</a:t>
            </a:r>
          </a:p>
          <a:p>
            <a:pPr lvl="1" marL="612648" indent="-263779" defTabSz="612648">
              <a:lnSpc>
                <a:spcPct val="90000"/>
              </a:lnSpc>
              <a:spcBef>
                <a:spcPts val="400"/>
              </a:spcBef>
              <a:buSzPts val="1700"/>
              <a:buChar char="▸"/>
              <a:defRPr b="1" sz="1700"/>
            </a:pPr>
            <a:r>
              <a:t>1:00 p.m. - Prod presentations</a:t>
            </a:r>
          </a:p>
          <a:p>
            <a:pPr lvl="2" marL="1241679" indent="-263779" defTabSz="612648">
              <a:lnSpc>
                <a:spcPct val="90000"/>
              </a:lnSpc>
              <a:spcBef>
                <a:spcPts val="400"/>
              </a:spcBef>
              <a:buSzPts val="1700"/>
              <a:buChar char="▸"/>
              <a:defRPr b="1" sz="1700"/>
            </a:pPr>
            <a:r>
              <a:t>Closing remarks by Ian MacGregor</a:t>
            </a:r>
          </a:p>
          <a:p>
            <a:pPr lvl="1" marL="612648" indent="-263779" defTabSz="612648">
              <a:lnSpc>
                <a:spcPct val="90000"/>
              </a:lnSpc>
              <a:spcBef>
                <a:spcPts val="400"/>
              </a:spcBef>
              <a:buSzPts val="1700"/>
              <a:buChar char="▸"/>
              <a:defRPr b="1" sz="1700"/>
            </a:pPr>
            <a:r>
              <a:t>5:00 p.m. - Datathon concludes</a:t>
            </a:r>
          </a:p>
        </p:txBody>
      </p:sp>
      <p:sp>
        <p:nvSpPr>
          <p:cNvPr id="110" name="Shape 110"/>
          <p:cNvSpPr txBox="1"/>
          <p:nvPr>
            <p:ph type="title"/>
          </p:nvPr>
        </p:nvSpPr>
        <p:spPr>
          <a:xfrm>
            <a:off x="1101385" y="272847"/>
            <a:ext cx="7574399" cy="749106"/>
          </a:xfrm>
          <a:prstGeom prst="rect">
            <a:avLst/>
          </a:prstGeom>
        </p:spPr>
        <p:txBody>
          <a:bodyPr/>
          <a:lstStyle/>
          <a:p>
            <a:pPr/>
            <a:r>
              <a:t>Wrap-up for the Day</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Shape 114"/>
          <p:cNvSpPr txBox="1"/>
          <p:nvPr>
            <p:ph type="sldNum" sz="quarter" idx="4294967295"/>
          </p:nvPr>
        </p:nvSpPr>
        <p:spPr>
          <a:xfrm>
            <a:off x="107853" y="172825"/>
            <a:ext cx="379187" cy="38604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3" name="Shape 110"/>
          <p:cNvSpPr txBox="1"/>
          <p:nvPr>
            <p:ph type="title"/>
          </p:nvPr>
        </p:nvSpPr>
        <p:spPr>
          <a:xfrm>
            <a:off x="1101385" y="272847"/>
            <a:ext cx="7574399" cy="749106"/>
          </a:xfrm>
          <a:prstGeom prst="rect">
            <a:avLst/>
          </a:prstGeom>
        </p:spPr>
        <p:txBody>
          <a:bodyPr/>
          <a:lstStyle/>
          <a:p>
            <a:pPr/>
            <a:r>
              <a:t>Wrap-up for the Day</a:t>
            </a:r>
          </a:p>
        </p:txBody>
      </p:sp>
      <p:pic>
        <p:nvPicPr>
          <p:cNvPr id="114" name="merci.gif" descr="merci.gif"/>
          <p:cNvPicPr>
            <a:picLocks noChangeAspect="1"/>
          </p:cNvPicPr>
          <p:nvPr/>
        </p:nvPicPr>
        <p:blipFill>
          <a:blip r:embed="rId2">
            <a:extLst/>
          </a:blip>
          <a:stretch>
            <a:fillRect/>
          </a:stretch>
        </p:blipFill>
        <p:spPr>
          <a:xfrm>
            <a:off x="1445816" y="1128868"/>
            <a:ext cx="6457608" cy="369006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 name="Shape 110"/>
          <p:cNvSpPr txBox="1"/>
          <p:nvPr>
            <p:ph type="title"/>
          </p:nvPr>
        </p:nvSpPr>
        <p:spPr>
          <a:xfrm>
            <a:off x="1101385" y="272847"/>
            <a:ext cx="7574399" cy="749106"/>
          </a:xfrm>
          <a:prstGeom prst="rect">
            <a:avLst/>
          </a:prstGeom>
        </p:spPr>
        <p:txBody>
          <a:bodyPr/>
          <a:lstStyle/>
          <a:p>
            <a:pPr/>
            <a:r>
              <a:t>Agenda</a:t>
            </a:r>
          </a:p>
        </p:txBody>
      </p:sp>
      <p:sp>
        <p:nvSpPr>
          <p:cNvPr id="44" name="Shape 114"/>
          <p:cNvSpPr txBox="1"/>
          <p:nvPr>
            <p:ph type="sldNum" sz="quarter" idx="4294967295"/>
          </p:nvPr>
        </p:nvSpPr>
        <p:spPr>
          <a:xfrm>
            <a:off x="153764" y="172824"/>
            <a:ext cx="287365" cy="38604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 name="Text Placeholder 3"/>
          <p:cNvSpPr txBox="1"/>
          <p:nvPr>
            <p:ph type="body" idx="1"/>
          </p:nvPr>
        </p:nvSpPr>
        <p:spPr>
          <a:xfrm>
            <a:off x="391159" y="1162004"/>
            <a:ext cx="6694290" cy="3537903"/>
          </a:xfrm>
          <a:prstGeom prst="rect">
            <a:avLst/>
          </a:prstGeom>
        </p:spPr>
        <p:txBody>
          <a:bodyPr/>
          <a:lstStyle/>
          <a:p>
            <a:pPr marL="353642" indent="-304526" defTabSz="707287">
              <a:lnSpc>
                <a:spcPct val="90000"/>
              </a:lnSpc>
              <a:spcBef>
                <a:spcPts val="400"/>
              </a:spcBef>
              <a:buSzPts val="1900"/>
              <a:defRPr sz="1900"/>
            </a:pPr>
            <a:r>
              <a:t>Introductions</a:t>
            </a:r>
          </a:p>
          <a:p>
            <a:pPr marL="353642" indent="-304526" defTabSz="707287">
              <a:lnSpc>
                <a:spcPct val="90000"/>
              </a:lnSpc>
              <a:spcBef>
                <a:spcPts val="400"/>
              </a:spcBef>
              <a:buSzPts val="1900"/>
              <a:defRPr sz="1900"/>
            </a:pPr>
            <a:r>
              <a:t>1. Business Understanding</a:t>
            </a:r>
          </a:p>
          <a:p>
            <a:pPr lvl="1" marL="707287" indent="-304526" defTabSz="707287">
              <a:lnSpc>
                <a:spcPct val="90000"/>
              </a:lnSpc>
              <a:spcBef>
                <a:spcPts val="400"/>
              </a:spcBef>
              <a:buSzPts val="1900"/>
              <a:buChar char="▸"/>
              <a:defRPr sz="1900"/>
            </a:pPr>
            <a:r>
              <a:t>Let’s get some Insights from our H&amp;S Experts</a:t>
            </a:r>
          </a:p>
          <a:p>
            <a:pPr lvl="1" marL="707287" indent="-304526" defTabSz="707287">
              <a:lnSpc>
                <a:spcPct val="90000"/>
              </a:lnSpc>
              <a:spcBef>
                <a:spcPts val="400"/>
              </a:spcBef>
              <a:buSzPts val="1900"/>
              <a:buChar char="▸"/>
              <a:defRPr sz="1900"/>
            </a:pPr>
            <a:r>
              <a:t>What are the Challenges we are facing</a:t>
            </a:r>
          </a:p>
          <a:p>
            <a:pPr lvl="1" marL="707287" indent="-304526" defTabSz="707287">
              <a:lnSpc>
                <a:spcPct val="90000"/>
              </a:lnSpc>
              <a:spcBef>
                <a:spcPts val="400"/>
              </a:spcBef>
              <a:buSzPts val="1900"/>
              <a:buChar char="▸"/>
              <a:defRPr sz="1900"/>
            </a:pPr>
            <a:r>
              <a:t>What are our Objectives</a:t>
            </a:r>
          </a:p>
          <a:p>
            <a:pPr marL="353642" indent="-304526" defTabSz="707287">
              <a:lnSpc>
                <a:spcPct val="90000"/>
              </a:lnSpc>
              <a:spcBef>
                <a:spcPts val="400"/>
              </a:spcBef>
              <a:buSzPts val="1900"/>
              <a:defRPr sz="1900"/>
            </a:pPr>
            <a:r>
              <a:t>2. Data Understanding</a:t>
            </a:r>
          </a:p>
          <a:p>
            <a:pPr lvl="1" marL="707287" indent="-304526" defTabSz="707287">
              <a:lnSpc>
                <a:spcPct val="90000"/>
              </a:lnSpc>
              <a:spcBef>
                <a:spcPts val="400"/>
              </a:spcBef>
              <a:buSzPts val="1900"/>
              <a:buChar char="▸"/>
              <a:defRPr sz="1900"/>
            </a:pPr>
            <a:r>
              <a:t>What Data do we have - What does it look like</a:t>
            </a:r>
          </a:p>
          <a:p>
            <a:pPr marL="353642" indent="-304526" defTabSz="707287">
              <a:lnSpc>
                <a:spcPct val="90000"/>
              </a:lnSpc>
              <a:spcBef>
                <a:spcPts val="400"/>
              </a:spcBef>
              <a:buSzPts val="1900"/>
              <a:defRPr sz="1900"/>
            </a:pPr>
            <a:r>
              <a:t>3. Data “Preparation” - Let’s get creative!</a:t>
            </a:r>
          </a:p>
          <a:p>
            <a:pPr lvl="1" marL="707287" indent="-304526" defTabSz="707287">
              <a:lnSpc>
                <a:spcPct val="90000"/>
              </a:lnSpc>
              <a:spcBef>
                <a:spcPts val="400"/>
              </a:spcBef>
              <a:buSzPts val="1900"/>
              <a:buChar char="▸"/>
              <a:defRPr sz="1900"/>
            </a:pPr>
            <a:r>
              <a:t>4 scenarios to enable Data and Information Discovery</a:t>
            </a:r>
          </a:p>
        </p:txBody>
      </p:sp>
      <p:pic>
        <p:nvPicPr>
          <p:cNvPr id="46" name="Screen Shot 2018-10-05 at 7.21.43 PM.png" descr="Screen Shot 2018-10-05 at 7.21.43 PM.png"/>
          <p:cNvPicPr>
            <a:picLocks noChangeAspect="1"/>
          </p:cNvPicPr>
          <p:nvPr/>
        </p:nvPicPr>
        <p:blipFill>
          <a:blip r:embed="rId2">
            <a:extLst/>
          </a:blip>
          <a:stretch>
            <a:fillRect/>
          </a:stretch>
        </p:blipFill>
        <p:spPr>
          <a:xfrm>
            <a:off x="7055090" y="2837258"/>
            <a:ext cx="2015771" cy="1873095"/>
          </a:xfrm>
          <a:prstGeom prst="rect">
            <a:avLst/>
          </a:prstGeom>
          <a:ln w="12700">
            <a:miter lim="400000"/>
          </a:ln>
        </p:spPr>
      </p:pic>
      <p:pic>
        <p:nvPicPr>
          <p:cNvPr id="47" name="Screen Shot 2018-10-05 at 7.26.17 PM.png" descr="Screen Shot 2018-10-05 at 7.26.17 PM.png"/>
          <p:cNvPicPr>
            <a:picLocks noChangeAspect="1"/>
          </p:cNvPicPr>
          <p:nvPr/>
        </p:nvPicPr>
        <p:blipFill>
          <a:blip r:embed="rId3">
            <a:extLst/>
          </a:blip>
          <a:stretch>
            <a:fillRect/>
          </a:stretch>
        </p:blipFill>
        <p:spPr>
          <a:xfrm>
            <a:off x="7237879" y="1162006"/>
            <a:ext cx="1650194" cy="153519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Shape 110"/>
          <p:cNvSpPr txBox="1"/>
          <p:nvPr>
            <p:ph type="title"/>
          </p:nvPr>
        </p:nvSpPr>
        <p:spPr>
          <a:xfrm>
            <a:off x="1101385" y="272847"/>
            <a:ext cx="7574399" cy="749106"/>
          </a:xfrm>
          <a:prstGeom prst="rect">
            <a:avLst/>
          </a:prstGeom>
        </p:spPr>
        <p:txBody>
          <a:bodyPr/>
          <a:lstStyle/>
          <a:p>
            <a:pPr/>
            <a:r>
              <a:t>Introductions</a:t>
            </a:r>
          </a:p>
        </p:txBody>
      </p:sp>
      <p:sp>
        <p:nvSpPr>
          <p:cNvPr id="50" name="Shape 114"/>
          <p:cNvSpPr txBox="1"/>
          <p:nvPr>
            <p:ph type="sldNum" sz="quarter" idx="4294967295"/>
          </p:nvPr>
        </p:nvSpPr>
        <p:spPr>
          <a:xfrm>
            <a:off x="153764" y="172824"/>
            <a:ext cx="287365" cy="38604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 name="Text Placeholder 3"/>
          <p:cNvSpPr txBox="1"/>
          <p:nvPr>
            <p:ph type="body" idx="1"/>
          </p:nvPr>
        </p:nvSpPr>
        <p:spPr>
          <a:xfrm>
            <a:off x="1143000" y="1123950"/>
            <a:ext cx="7620000" cy="3537900"/>
          </a:xfrm>
          <a:prstGeom prst="rect">
            <a:avLst/>
          </a:prstGeom>
        </p:spPr>
        <p:txBody>
          <a:bodyPr/>
          <a:lstStyle/>
          <a:p>
            <a:pPr marL="297179" indent="-255904" defTabSz="594359">
              <a:spcBef>
                <a:spcPts val="300"/>
              </a:spcBef>
              <a:buSzPts val="2300"/>
              <a:defRPr sz="2300"/>
            </a:pPr>
            <a:r>
              <a:t>Your Name</a:t>
            </a:r>
          </a:p>
          <a:p>
            <a:pPr marL="297179" indent="-255904" defTabSz="594359">
              <a:spcBef>
                <a:spcPts val="300"/>
              </a:spcBef>
              <a:buSzPts val="2300"/>
              <a:defRPr sz="2300"/>
            </a:pPr>
            <a:r>
              <a:t>Your Expertise and Profession</a:t>
            </a:r>
          </a:p>
          <a:p>
            <a:pPr marL="297179" indent="-255904" defTabSz="594359">
              <a:spcBef>
                <a:spcPts val="300"/>
              </a:spcBef>
              <a:buSzPts val="2300"/>
              <a:defRPr sz="2300"/>
            </a:pPr>
            <a:r>
              <a:t>Why did you choose the Health &amp; Safety Pod?</a:t>
            </a:r>
          </a:p>
          <a:p>
            <a:pPr marL="297179" indent="-255904" defTabSz="594359">
              <a:spcBef>
                <a:spcPts val="300"/>
              </a:spcBef>
              <a:buSzPts val="2300"/>
              <a:defRPr sz="2300"/>
            </a:pPr>
            <a:r>
              <a:t>… and something Personal about you: What did you do for Vacation this Year?</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 name="Shape 110"/>
          <p:cNvSpPr txBox="1"/>
          <p:nvPr>
            <p:ph type="title"/>
          </p:nvPr>
        </p:nvSpPr>
        <p:spPr>
          <a:xfrm>
            <a:off x="1101385" y="272847"/>
            <a:ext cx="7574399" cy="749106"/>
          </a:xfrm>
          <a:prstGeom prst="rect">
            <a:avLst/>
          </a:prstGeom>
        </p:spPr>
        <p:txBody>
          <a:bodyPr/>
          <a:lstStyle/>
          <a:p>
            <a:pPr/>
            <a:r>
              <a:t>CRISP-DM Step 1. Business Understanding </a:t>
            </a:r>
          </a:p>
        </p:txBody>
      </p:sp>
      <p:sp>
        <p:nvSpPr>
          <p:cNvPr id="54" name="Shape 114"/>
          <p:cNvSpPr txBox="1"/>
          <p:nvPr>
            <p:ph type="sldNum" sz="quarter" idx="4294967295"/>
          </p:nvPr>
        </p:nvSpPr>
        <p:spPr>
          <a:xfrm>
            <a:off x="153764" y="172824"/>
            <a:ext cx="287365" cy="38604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 name="Text Placeholder 3"/>
          <p:cNvSpPr txBox="1"/>
          <p:nvPr>
            <p:ph type="body" sz="half" idx="1"/>
          </p:nvPr>
        </p:nvSpPr>
        <p:spPr>
          <a:xfrm>
            <a:off x="108703" y="1123949"/>
            <a:ext cx="8926594" cy="1089541"/>
          </a:xfrm>
          <a:prstGeom prst="rect">
            <a:avLst/>
          </a:prstGeom>
        </p:spPr>
        <p:txBody>
          <a:bodyPr/>
          <a:lstStyle/>
          <a:p>
            <a:pPr lvl="1" marL="832102" indent="-358266" defTabSz="832102">
              <a:spcBef>
                <a:spcPts val="500"/>
              </a:spcBef>
              <a:buSzPts val="2500"/>
              <a:buChar char="▸"/>
              <a:defRPr b="1" sz="2500">
                <a:solidFill>
                  <a:schemeClr val="accent2">
                    <a:satOff val="-8846"/>
                    <a:lumOff val="-10705"/>
                  </a:schemeClr>
                </a:solidFill>
              </a:defRPr>
            </a:pPr>
            <a:r>
              <a:t>Let’s get some Insights from our H&amp;S Experts</a:t>
            </a:r>
          </a:p>
        </p:txBody>
      </p:sp>
      <p:pic>
        <p:nvPicPr>
          <p:cNvPr id="56" name="Screen Shot 2018-10-05 at 9.09.24 PM.png" descr="Screen Shot 2018-10-05 at 9.09.24 PM.png"/>
          <p:cNvPicPr>
            <a:picLocks noChangeAspect="1"/>
          </p:cNvPicPr>
          <p:nvPr/>
        </p:nvPicPr>
        <p:blipFill>
          <a:blip r:embed="rId2">
            <a:extLst/>
          </a:blip>
          <a:stretch>
            <a:fillRect/>
          </a:stretch>
        </p:blipFill>
        <p:spPr>
          <a:xfrm>
            <a:off x="3946442" y="1850737"/>
            <a:ext cx="5060818" cy="3026175"/>
          </a:xfrm>
          <a:prstGeom prst="rect">
            <a:avLst/>
          </a:prstGeom>
          <a:ln w="12700">
            <a:miter lim="400000"/>
          </a:ln>
        </p:spPr>
      </p:pic>
      <p:sp>
        <p:nvSpPr>
          <p:cNvPr id="57" name="Text Placeholder 3"/>
          <p:cNvSpPr txBox="1"/>
          <p:nvPr/>
        </p:nvSpPr>
        <p:spPr>
          <a:xfrm>
            <a:off x="663035" y="1858024"/>
            <a:ext cx="3063600" cy="1422402"/>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normAutofit fontScale="100000" lnSpcReduction="0"/>
          </a:bodyPr>
          <a:lstStyle/>
          <a:p>
            <a:pPr algn="ctr" defTabSz="832102">
              <a:spcBef>
                <a:spcPts val="500"/>
              </a:spcBef>
              <a:defRPr sz="2300">
                <a:solidFill>
                  <a:srgbClr val="222222"/>
                </a:solidFill>
                <a:latin typeface="Roboto"/>
                <a:ea typeface="Roboto"/>
                <a:cs typeface="Roboto"/>
                <a:sym typeface="Roboto"/>
              </a:defRPr>
            </a:pPr>
            <a:r>
              <a:t>A Skype Session with Waqar Mughal, </a:t>
            </a:r>
            <a:r>
              <a:rPr u="sng">
                <a:solidFill>
                  <a:srgbClr val="0000FF"/>
                </a:solidFill>
                <a:uFill>
                  <a:solidFill>
                    <a:srgbClr val="0000FF"/>
                  </a:solidFill>
                </a:uFill>
                <a:hlinkClick r:id="rId3" invalidUrl="" action="" tgtFrame="" tooltip="" history="1" highlightClick="0" endSnd="0"/>
              </a:rPr>
              <a:t>waqar@mamc.ca</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 name="Shape 110"/>
          <p:cNvSpPr txBox="1"/>
          <p:nvPr>
            <p:ph type="title"/>
          </p:nvPr>
        </p:nvSpPr>
        <p:spPr>
          <a:xfrm>
            <a:off x="1101385" y="272847"/>
            <a:ext cx="7574399" cy="749106"/>
          </a:xfrm>
          <a:prstGeom prst="rect">
            <a:avLst/>
          </a:prstGeom>
        </p:spPr>
        <p:txBody>
          <a:bodyPr/>
          <a:lstStyle/>
          <a:p>
            <a:pPr/>
            <a:r>
              <a:t>CRISP-DM Step 1. Business Understanding </a:t>
            </a:r>
          </a:p>
        </p:txBody>
      </p:sp>
      <p:sp>
        <p:nvSpPr>
          <p:cNvPr id="60" name="Shape 114"/>
          <p:cNvSpPr txBox="1"/>
          <p:nvPr>
            <p:ph type="sldNum" sz="quarter" idx="4294967295"/>
          </p:nvPr>
        </p:nvSpPr>
        <p:spPr>
          <a:xfrm>
            <a:off x="153764" y="172824"/>
            <a:ext cx="287365" cy="38604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1" name="BarrierstoGrowth-678x381.jpg" descr="BarrierstoGrowth-678x381.jpg"/>
          <p:cNvPicPr>
            <a:picLocks noChangeAspect="1"/>
          </p:cNvPicPr>
          <p:nvPr/>
        </p:nvPicPr>
        <p:blipFill>
          <a:blip r:embed="rId2">
            <a:extLst/>
          </a:blip>
          <a:stretch>
            <a:fillRect/>
          </a:stretch>
        </p:blipFill>
        <p:spPr>
          <a:xfrm>
            <a:off x="5495620" y="1021472"/>
            <a:ext cx="3637305" cy="2043972"/>
          </a:xfrm>
          <a:prstGeom prst="rect">
            <a:avLst/>
          </a:prstGeom>
          <a:ln w="12700">
            <a:miter lim="400000"/>
          </a:ln>
        </p:spPr>
      </p:pic>
      <p:sp>
        <p:nvSpPr>
          <p:cNvPr id="62" name="Text Placeholder 3"/>
          <p:cNvSpPr txBox="1"/>
          <p:nvPr>
            <p:ph type="body" sz="half" idx="1"/>
          </p:nvPr>
        </p:nvSpPr>
        <p:spPr>
          <a:xfrm>
            <a:off x="108703" y="1123950"/>
            <a:ext cx="5375317" cy="2043972"/>
          </a:xfrm>
          <a:prstGeom prst="rect">
            <a:avLst/>
          </a:prstGeom>
        </p:spPr>
        <p:txBody>
          <a:bodyPr/>
          <a:lstStyle/>
          <a:p>
            <a:pPr lvl="1" marL="622079" indent="-267839" defTabSz="622079">
              <a:spcBef>
                <a:spcPts val="300"/>
              </a:spcBef>
              <a:buSzPts val="1800"/>
              <a:buChar char="▸"/>
              <a:defRPr b="1" sz="1869">
                <a:solidFill>
                  <a:schemeClr val="accent2">
                    <a:satOff val="-8846"/>
                    <a:lumOff val="-10705"/>
                  </a:schemeClr>
                </a:solidFill>
              </a:defRPr>
            </a:pPr>
            <a:r>
              <a:t>What are our Challenges?</a:t>
            </a:r>
          </a:p>
          <a:p>
            <a:pPr lvl="2" marL="998917" indent="-267839" defTabSz="622079">
              <a:spcBef>
                <a:spcPts val="300"/>
              </a:spcBef>
              <a:buSzPts val="1600"/>
              <a:buChar char="▸"/>
              <a:defRPr sz="1691"/>
            </a:pPr>
            <a:r>
              <a:t>Legal and regulatory barriers</a:t>
            </a:r>
            <a:endParaRPr sz="1157"/>
          </a:p>
          <a:p>
            <a:pPr lvl="3" marL="1340720" indent="-267839" defTabSz="622079">
              <a:spcBef>
                <a:spcPts val="300"/>
              </a:spcBef>
              <a:buSzPts val="1600"/>
              <a:buChar char="▸"/>
              <a:defRPr sz="1691"/>
            </a:pPr>
            <a:r>
              <a:t>companies and institutions need assurance that privacy of data is protected</a:t>
            </a:r>
            <a:endParaRPr sz="1157"/>
          </a:p>
          <a:p>
            <a:pPr lvl="3" marL="1340720" indent="-267839" defTabSz="622079">
              <a:spcBef>
                <a:spcPts val="300"/>
              </a:spcBef>
              <a:buSzPts val="1600"/>
              <a:buChar char="▸"/>
              <a:defRPr sz="1691"/>
            </a:pPr>
            <a:r>
              <a:t>that raw data is appropriately scrubbed</a:t>
            </a:r>
          </a:p>
        </p:txBody>
      </p:sp>
      <p:sp>
        <p:nvSpPr>
          <p:cNvPr id="63" name="Text Placeholder 3"/>
          <p:cNvSpPr txBox="1"/>
          <p:nvPr/>
        </p:nvSpPr>
        <p:spPr>
          <a:xfrm>
            <a:off x="108703" y="2586990"/>
            <a:ext cx="8926594" cy="227480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normAutofit fontScale="100000" lnSpcReduction="0"/>
          </a:bodyPr>
          <a:lstStyle/>
          <a:p>
            <a:pPr defTabSz="698966">
              <a:spcBef>
                <a:spcPts val="400"/>
              </a:spcBef>
              <a:defRPr sz="1700">
                <a:solidFill>
                  <a:srgbClr val="222222"/>
                </a:solidFill>
                <a:latin typeface="Roboto"/>
                <a:ea typeface="Roboto"/>
                <a:cs typeface="Roboto"/>
                <a:sym typeface="Roboto"/>
              </a:defRPr>
            </a:pPr>
          </a:p>
          <a:p>
            <a:pPr lvl="2" marL="1122378" indent="-300942" defTabSz="698966">
              <a:spcBef>
                <a:spcPts val="400"/>
              </a:spcBef>
              <a:buClr>
                <a:srgbClr val="FF8700"/>
              </a:buClr>
              <a:buSzPts val="1700"/>
              <a:buFont typeface="Helvetica"/>
              <a:buChar char="▸"/>
              <a:defRPr sz="1700">
                <a:solidFill>
                  <a:srgbClr val="222222"/>
                </a:solidFill>
                <a:latin typeface="Roboto"/>
                <a:ea typeface="Roboto"/>
                <a:cs typeface="Roboto"/>
                <a:sym typeface="Roboto"/>
              </a:defRPr>
            </a:pPr>
            <a:r>
              <a:t>Industry barriers</a:t>
            </a:r>
          </a:p>
          <a:p>
            <a:pPr lvl="3" marL="1506427" indent="-300942" defTabSz="698966">
              <a:spcBef>
                <a:spcPts val="400"/>
              </a:spcBef>
              <a:buClr>
                <a:srgbClr val="FF8700"/>
              </a:buClr>
              <a:buSzPts val="1700"/>
              <a:buFont typeface="Helvetica"/>
              <a:buChar char="▸"/>
              <a:defRPr sz="1700">
                <a:solidFill>
                  <a:srgbClr val="222222"/>
                </a:solidFill>
                <a:latin typeface="Roboto"/>
                <a:ea typeface="Roboto"/>
                <a:cs typeface="Roboto"/>
                <a:sym typeface="Roboto"/>
              </a:defRPr>
            </a:pPr>
            <a:r>
              <a:t>industry is hesitant sharing raw, unprocessed data</a:t>
            </a:r>
          </a:p>
          <a:p>
            <a:pPr lvl="3" marL="1506427" indent="-300942" defTabSz="698966">
              <a:spcBef>
                <a:spcPts val="400"/>
              </a:spcBef>
              <a:buClr>
                <a:srgbClr val="FF8700"/>
              </a:buClr>
              <a:buSzPts val="1700"/>
              <a:buFont typeface="Helvetica"/>
              <a:buChar char="▸"/>
              <a:defRPr sz="1700">
                <a:solidFill>
                  <a:srgbClr val="222222"/>
                </a:solidFill>
                <a:latin typeface="Roboto"/>
                <a:ea typeface="Roboto"/>
                <a:cs typeface="Roboto"/>
                <a:sym typeface="Roboto"/>
              </a:defRPr>
            </a:pPr>
            <a:r>
              <a:t>companies collect data predominantly for internal purposes only</a:t>
            </a:r>
          </a:p>
          <a:p>
            <a:pPr lvl="3" marL="1506427" indent="-300942" defTabSz="698966">
              <a:spcBef>
                <a:spcPts val="400"/>
              </a:spcBef>
              <a:buClr>
                <a:srgbClr val="FF8700"/>
              </a:buClr>
              <a:buSzPts val="1700"/>
              <a:buFont typeface="Helvetica"/>
              <a:buChar char="▸"/>
              <a:defRPr sz="1700">
                <a:solidFill>
                  <a:srgbClr val="222222"/>
                </a:solidFill>
                <a:latin typeface="Roboto"/>
                <a:ea typeface="Roboto"/>
                <a:cs typeface="Roboto"/>
                <a:sym typeface="Roboto"/>
              </a:defRPr>
            </a:pPr>
            <a:r>
              <a:t>companies </a:t>
            </a:r>
            <a:r>
              <a:rPr sz="1900"/>
              <a:t>report</a:t>
            </a:r>
            <a:r>
              <a:t> only statistical information as required</a:t>
            </a:r>
          </a:p>
          <a:p>
            <a:pPr lvl="3" marL="1506427" indent="-300942" defTabSz="698966">
              <a:spcBef>
                <a:spcPts val="400"/>
              </a:spcBef>
              <a:buClr>
                <a:srgbClr val="FF8700"/>
              </a:buClr>
              <a:buSzPts val="1700"/>
              <a:buFont typeface="Helvetica"/>
              <a:buChar char="▸"/>
              <a:defRPr sz="1700">
                <a:solidFill>
                  <a:srgbClr val="222222"/>
                </a:solidFill>
                <a:latin typeface="Roboto"/>
                <a:ea typeface="Roboto"/>
                <a:cs typeface="Roboto"/>
                <a:sym typeface="Roboto"/>
              </a:defRPr>
            </a:pPr>
            <a:r>
              <a:t>data is focused on outcomes and prevention - not causal</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Shape 110"/>
          <p:cNvSpPr txBox="1"/>
          <p:nvPr>
            <p:ph type="title"/>
          </p:nvPr>
        </p:nvSpPr>
        <p:spPr>
          <a:xfrm>
            <a:off x="1101385" y="272847"/>
            <a:ext cx="7574399" cy="749106"/>
          </a:xfrm>
          <a:prstGeom prst="rect">
            <a:avLst/>
          </a:prstGeom>
        </p:spPr>
        <p:txBody>
          <a:bodyPr/>
          <a:lstStyle/>
          <a:p>
            <a:pPr/>
            <a:r>
              <a:t>CRISP-DM Step 1. Business Understanding </a:t>
            </a:r>
          </a:p>
        </p:txBody>
      </p:sp>
      <p:sp>
        <p:nvSpPr>
          <p:cNvPr id="66" name="Shape 114"/>
          <p:cNvSpPr txBox="1"/>
          <p:nvPr>
            <p:ph type="sldNum" sz="quarter" idx="4294967295"/>
          </p:nvPr>
        </p:nvSpPr>
        <p:spPr>
          <a:xfrm>
            <a:off x="153764" y="172824"/>
            <a:ext cx="287365" cy="38604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7" name="Text Placeholder 3"/>
          <p:cNvSpPr txBox="1"/>
          <p:nvPr>
            <p:ph type="body" idx="1"/>
          </p:nvPr>
        </p:nvSpPr>
        <p:spPr>
          <a:xfrm>
            <a:off x="108703" y="1123950"/>
            <a:ext cx="8926594" cy="3699901"/>
          </a:xfrm>
          <a:prstGeom prst="rect">
            <a:avLst/>
          </a:prstGeom>
        </p:spPr>
        <p:txBody>
          <a:bodyPr/>
          <a:lstStyle/>
          <a:p>
            <a:pPr lvl="1" marL="624077" indent="-268699" defTabSz="624077">
              <a:spcBef>
                <a:spcPts val="300"/>
              </a:spcBef>
              <a:buSzPts val="2100"/>
              <a:buChar char="▸"/>
              <a:defRPr b="1" sz="2100">
                <a:solidFill>
                  <a:schemeClr val="accent2">
                    <a:satOff val="-8846"/>
                    <a:lumOff val="-10705"/>
                  </a:schemeClr>
                </a:solidFill>
              </a:defRPr>
            </a:pPr>
            <a:r>
              <a:t>What are our Objectives for Health &amp; Safety?</a:t>
            </a:r>
            <a:endParaRPr sz="1800"/>
          </a:p>
          <a:p>
            <a:pPr lvl="1" marL="624077" indent="-268699" defTabSz="624077">
              <a:spcBef>
                <a:spcPts val="300"/>
              </a:spcBef>
              <a:buSzPts val="1700"/>
              <a:buChar char="▸"/>
              <a:defRPr sz="1700"/>
            </a:pPr>
            <a:r>
              <a:t>Cross-company Collaboration in Data Analysis</a:t>
            </a:r>
          </a:p>
          <a:p>
            <a:pPr lvl="2" marL="1002124" indent="-268699" defTabSz="624077">
              <a:spcBef>
                <a:spcPts val="300"/>
              </a:spcBef>
              <a:buSzPts val="1700"/>
              <a:buChar char="▸"/>
              <a:defRPr sz="1700"/>
            </a:pPr>
            <a:r>
              <a:t>What is preventing the Energy Industry from getting to a Zero Incident Rate?</a:t>
            </a:r>
          </a:p>
          <a:p>
            <a:pPr lvl="2" marL="1002124" indent="-268699" defTabSz="624077">
              <a:spcBef>
                <a:spcPts val="300"/>
              </a:spcBef>
              <a:buSzPts val="1700"/>
              <a:buChar char="▸"/>
              <a:defRPr sz="1700"/>
            </a:pPr>
            <a:r>
              <a:t>Could we create a personalized safety alert for workers alerting to safety considerations considering training, previous history, location, contributing factors, equipment, weather, etc</a:t>
            </a:r>
          </a:p>
          <a:p>
            <a:pPr lvl="2" marL="1002124" indent="-268699" defTabSz="624077">
              <a:spcBef>
                <a:spcPts val="300"/>
              </a:spcBef>
              <a:buSzPts val="1700"/>
              <a:buChar char="▸"/>
              <a:defRPr sz="1700"/>
            </a:pPr>
            <a:r>
              <a:t>Determine a comprehensive set of contributing factors into categories:</a:t>
            </a:r>
          </a:p>
          <a:p>
            <a:pPr lvl="3" marL="1345024" indent="-268699" defTabSz="624077">
              <a:spcBef>
                <a:spcPts val="300"/>
              </a:spcBef>
              <a:buSzPts val="1700"/>
              <a:buChar char="▸"/>
              <a:defRPr sz="1700"/>
            </a:pPr>
            <a:r>
              <a:t>the heuristic traps (familiarity), not challenging status quo (not asking questions), attitudes, mental state, training, beliefs, cultural aspects at the worksite, stress, etc.  </a:t>
            </a:r>
          </a:p>
          <a:p>
            <a:pPr lvl="3" marL="1345024" indent="-268699" defTabSz="624077">
              <a:spcBef>
                <a:spcPts val="300"/>
              </a:spcBef>
              <a:buSzPts val="1700"/>
              <a:buChar char="▸"/>
              <a:defRPr sz="1700"/>
            </a:pPr>
            <a:r>
              <a:t>How can this type of information be obtained and brought into the analysis?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Shape 114"/>
          <p:cNvSpPr txBox="1"/>
          <p:nvPr>
            <p:ph type="sldNum" sz="quarter" idx="4294967295"/>
          </p:nvPr>
        </p:nvSpPr>
        <p:spPr>
          <a:xfrm>
            <a:off x="153764" y="172824"/>
            <a:ext cx="287365" cy="38604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 name="Text Placeholder 3"/>
          <p:cNvSpPr txBox="1"/>
          <p:nvPr>
            <p:ph type="body" idx="1"/>
          </p:nvPr>
        </p:nvSpPr>
        <p:spPr>
          <a:xfrm>
            <a:off x="3017082" y="1204948"/>
            <a:ext cx="5786559" cy="3537903"/>
          </a:xfrm>
          <a:prstGeom prst="rect">
            <a:avLst/>
          </a:prstGeom>
        </p:spPr>
        <p:txBody>
          <a:bodyPr/>
          <a:lstStyle/>
          <a:p>
            <a:pPr marL="430455" indent="-387909" defTabSz="612648">
              <a:lnSpc>
                <a:spcPct val="90000"/>
              </a:lnSpc>
              <a:spcBef>
                <a:spcPts val="400"/>
              </a:spcBef>
              <a:buSzPts val="2500"/>
              <a:defRPr b="1" sz="2500">
                <a:solidFill>
                  <a:schemeClr val="accent2">
                    <a:satOff val="-8846"/>
                    <a:lumOff val="-10705"/>
                  </a:schemeClr>
                </a:solidFill>
              </a:defRPr>
            </a:pPr>
            <a:r>
              <a:t>What Data do we have - What does it look like?</a:t>
            </a:r>
            <a:endParaRPr sz="1700"/>
          </a:p>
          <a:p>
            <a:pPr lvl="1" marL="571768" indent="-222900" defTabSz="612648">
              <a:lnSpc>
                <a:spcPct val="90000"/>
              </a:lnSpc>
              <a:spcBef>
                <a:spcPts val="400"/>
              </a:spcBef>
              <a:buSzPts val="2000"/>
              <a:buChar char="▸"/>
              <a:defRPr sz="2000"/>
            </a:pPr>
            <a:r>
              <a:t>Meta data</a:t>
            </a:r>
          </a:p>
          <a:p>
            <a:pPr lvl="1" marL="571768" indent="-222900" defTabSz="612648">
              <a:lnSpc>
                <a:spcPct val="90000"/>
              </a:lnSpc>
              <a:spcBef>
                <a:spcPts val="400"/>
              </a:spcBef>
              <a:buSzPts val="2000"/>
              <a:buChar char="▸"/>
              <a:defRPr sz="2000"/>
            </a:pPr>
            <a:r>
              <a:t>Government data</a:t>
            </a:r>
          </a:p>
          <a:p>
            <a:pPr lvl="1" marL="571768" indent="-222900" defTabSz="612648">
              <a:lnSpc>
                <a:spcPct val="90000"/>
              </a:lnSpc>
              <a:spcBef>
                <a:spcPts val="400"/>
              </a:spcBef>
              <a:buSzPts val="2000"/>
              <a:buChar char="▸"/>
              <a:defRPr sz="2000"/>
            </a:pPr>
            <a:r>
              <a:t>WCB/AWCBC data</a:t>
            </a:r>
          </a:p>
          <a:p>
            <a:pPr lvl="1" marL="571768" indent="-222900" defTabSz="612648">
              <a:lnSpc>
                <a:spcPct val="90000"/>
              </a:lnSpc>
              <a:spcBef>
                <a:spcPts val="400"/>
              </a:spcBef>
              <a:buSzPts val="2000"/>
              <a:buChar char="▸"/>
              <a:defRPr sz="2000"/>
            </a:pPr>
            <a:r>
              <a:t>Pipeline Incident data</a:t>
            </a:r>
          </a:p>
          <a:p>
            <a:pPr lvl="1" marL="571768" indent="-222900" defTabSz="612648">
              <a:lnSpc>
                <a:spcPct val="90000"/>
              </a:lnSpc>
              <a:spcBef>
                <a:spcPts val="400"/>
              </a:spcBef>
              <a:buSzPts val="2000"/>
              <a:buChar char="▸"/>
              <a:defRPr sz="2000"/>
            </a:pPr>
            <a:r>
              <a:t>Industry analysis</a:t>
            </a:r>
          </a:p>
          <a:p>
            <a:pPr lvl="1" marL="571768" indent="-222900" defTabSz="612648">
              <a:lnSpc>
                <a:spcPct val="90000"/>
              </a:lnSpc>
              <a:spcBef>
                <a:spcPts val="400"/>
              </a:spcBef>
              <a:buSzPts val="2000"/>
              <a:buChar char="▸"/>
              <a:defRPr sz="2000"/>
            </a:pPr>
            <a:r>
              <a:t>Learnings from the UK and Europe</a:t>
            </a:r>
          </a:p>
        </p:txBody>
      </p:sp>
      <p:sp>
        <p:nvSpPr>
          <p:cNvPr id="71" name="Shape 110"/>
          <p:cNvSpPr txBox="1"/>
          <p:nvPr>
            <p:ph type="title"/>
          </p:nvPr>
        </p:nvSpPr>
        <p:spPr>
          <a:xfrm>
            <a:off x="1101385" y="272847"/>
            <a:ext cx="7574399" cy="749106"/>
          </a:xfrm>
          <a:prstGeom prst="rect">
            <a:avLst/>
          </a:prstGeom>
        </p:spPr>
        <p:txBody>
          <a:bodyPr/>
          <a:lstStyle/>
          <a:p>
            <a:pPr/>
            <a:r>
              <a:t>CRISP-DM Step 2. Data Understanding </a:t>
            </a:r>
          </a:p>
        </p:txBody>
      </p:sp>
      <p:pic>
        <p:nvPicPr>
          <p:cNvPr id="72" name="Screen Shot 2018-10-05 at 9.54.17 PM.png" descr="Screen Shot 2018-10-05 at 9.54.17 PM.png"/>
          <p:cNvPicPr>
            <a:picLocks noChangeAspect="1"/>
          </p:cNvPicPr>
          <p:nvPr/>
        </p:nvPicPr>
        <p:blipFill>
          <a:blip r:embed="rId2">
            <a:extLst/>
          </a:blip>
          <a:stretch>
            <a:fillRect/>
          </a:stretch>
        </p:blipFill>
        <p:spPr>
          <a:xfrm>
            <a:off x="300336" y="1204949"/>
            <a:ext cx="2601805" cy="353790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Shape 114"/>
          <p:cNvSpPr txBox="1"/>
          <p:nvPr>
            <p:ph type="sldNum" sz="quarter" idx="4294967295"/>
          </p:nvPr>
        </p:nvSpPr>
        <p:spPr>
          <a:xfrm>
            <a:off x="153766" y="172827"/>
            <a:ext cx="287365" cy="38604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5" name="Text Placeholder 3"/>
          <p:cNvSpPr txBox="1"/>
          <p:nvPr>
            <p:ph type="body" sz="half" idx="1"/>
          </p:nvPr>
        </p:nvSpPr>
        <p:spPr>
          <a:xfrm>
            <a:off x="457815" y="1346911"/>
            <a:ext cx="4615419" cy="2972824"/>
          </a:xfrm>
          <a:prstGeom prst="rect">
            <a:avLst/>
          </a:prstGeom>
        </p:spPr>
        <p:txBody>
          <a:bodyPr/>
          <a:lstStyle/>
          <a:p>
            <a:pPr marL="0" indent="27229" defTabSz="392093">
              <a:spcBef>
                <a:spcPts val="200"/>
              </a:spcBef>
              <a:buSzTx/>
              <a:buNone/>
              <a:defRPr b="1" sz="2100">
                <a:solidFill>
                  <a:schemeClr val="accent2">
                    <a:satOff val="-8846"/>
                    <a:lumOff val="-10705"/>
                  </a:schemeClr>
                </a:solidFill>
              </a:defRPr>
            </a:pPr>
            <a:r>
              <a:t>2014 NIOSH Data</a:t>
            </a:r>
            <a:endParaRPr sz="1800"/>
          </a:p>
          <a:p>
            <a:pPr>
              <a:buSzPts val="1600"/>
              <a:defRPr sz="1600"/>
            </a:pPr>
            <a:r>
              <a:t>18% of fatalities were motor vehicle accidents</a:t>
            </a:r>
          </a:p>
          <a:p>
            <a:pPr>
              <a:buSzPts val="1600"/>
              <a:defRPr sz="1600"/>
            </a:pPr>
            <a:r>
              <a:t>15% of fatalities were struck by falling object</a:t>
            </a:r>
          </a:p>
          <a:p>
            <a:pPr>
              <a:buSzPts val="1600"/>
              <a:defRPr sz="1600"/>
            </a:pPr>
            <a:r>
              <a:t>15% by explosion or fire</a:t>
            </a:r>
          </a:p>
          <a:p>
            <a:pPr>
              <a:buSzPts val="1600"/>
              <a:defRPr sz="1600"/>
            </a:pPr>
            <a:r>
              <a:t>45% of fatalities were from servicing company workers with the most common being MVA</a:t>
            </a:r>
          </a:p>
        </p:txBody>
      </p:sp>
      <p:sp>
        <p:nvSpPr>
          <p:cNvPr id="76" name="Shape 110"/>
          <p:cNvSpPr txBox="1"/>
          <p:nvPr>
            <p:ph type="title"/>
          </p:nvPr>
        </p:nvSpPr>
        <p:spPr>
          <a:xfrm>
            <a:off x="1101385" y="272847"/>
            <a:ext cx="7574399" cy="749106"/>
          </a:xfrm>
          <a:prstGeom prst="rect">
            <a:avLst/>
          </a:prstGeom>
        </p:spPr>
        <p:txBody>
          <a:bodyPr/>
          <a:lstStyle/>
          <a:p>
            <a:pPr/>
            <a:r>
              <a:t>CRISP-DM Step 2. Data Understanding </a:t>
            </a:r>
          </a:p>
        </p:txBody>
      </p:sp>
      <p:pic>
        <p:nvPicPr>
          <p:cNvPr id="77" name="page1image3863136.png" descr="page1image3863136.png"/>
          <p:cNvPicPr>
            <a:picLocks noChangeAspect="1"/>
          </p:cNvPicPr>
          <p:nvPr/>
        </p:nvPicPr>
        <p:blipFill>
          <a:blip r:embed="rId2">
            <a:extLst/>
          </a:blip>
          <a:stretch>
            <a:fillRect/>
          </a:stretch>
        </p:blipFill>
        <p:spPr>
          <a:xfrm>
            <a:off x="4786074" y="1370135"/>
            <a:ext cx="4208067" cy="2926376"/>
          </a:xfrm>
          <a:prstGeom prst="rect">
            <a:avLst/>
          </a:prstGeom>
          <a:ln w="12700">
            <a:miter lim="400000"/>
          </a:ln>
        </p:spPr>
      </p:pic>
      <p:sp>
        <p:nvSpPr>
          <p:cNvPr id="78" name="Text"/>
          <p:cNvSpPr txBox="1"/>
          <p:nvPr/>
        </p:nvSpPr>
        <p:spPr>
          <a:xfrm>
            <a:off x="-26670000" y="-19751041"/>
            <a:ext cx="180337" cy="4470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2800"/>
              </a:lnSpc>
              <a:defRPr sz="1200">
                <a:latin typeface="Times"/>
                <a:ea typeface="Times"/>
                <a:cs typeface="Times"/>
                <a:sym typeface="Times"/>
              </a:defRPr>
            </a:lvl1pPr>
          </a:lstStyle>
          <a:p>
            <a:pPr/>
            <a:r>
              <a:t> </a:t>
            </a:r>
          </a:p>
        </p:txBody>
      </p:sp>
      <p:sp>
        <p:nvSpPr>
          <p:cNvPr id="79" name="Text Placeholder 3"/>
          <p:cNvSpPr txBox="1"/>
          <p:nvPr/>
        </p:nvSpPr>
        <p:spPr>
          <a:xfrm>
            <a:off x="2363648" y="4307229"/>
            <a:ext cx="6627457" cy="60790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normAutofit fontScale="100000" lnSpcReduction="0"/>
          </a:bodyPr>
          <a:lstStyle>
            <a:lvl1pPr indent="26139" defTabSz="376410">
              <a:spcBef>
                <a:spcPts val="100"/>
              </a:spcBef>
              <a:buClr>
                <a:srgbClr val="FF8700"/>
              </a:buClr>
              <a:buFont typeface="Helvetica"/>
              <a:defRPr b="1" sz="2016">
                <a:solidFill>
                  <a:schemeClr val="accent2">
                    <a:satOff val="-8846"/>
                    <a:lumOff val="-10705"/>
                  </a:schemeClr>
                </a:solidFill>
                <a:latin typeface="Roboto"/>
                <a:ea typeface="Roboto"/>
                <a:cs typeface="Roboto"/>
                <a:sym typeface="Roboto"/>
              </a:defRPr>
            </a:lvl1pPr>
          </a:lstStyle>
          <a:p>
            <a:pPr/>
            <a:r>
              <a:t>National Institute for Occupational Safety and Health</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Shape 114"/>
          <p:cNvSpPr txBox="1"/>
          <p:nvPr>
            <p:ph type="sldNum" sz="quarter" idx="4294967295"/>
          </p:nvPr>
        </p:nvSpPr>
        <p:spPr>
          <a:xfrm>
            <a:off x="153764" y="172824"/>
            <a:ext cx="287365" cy="38604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2" name="Text Placeholder 3"/>
          <p:cNvSpPr txBox="1"/>
          <p:nvPr>
            <p:ph type="body" idx="1"/>
          </p:nvPr>
        </p:nvSpPr>
        <p:spPr>
          <a:xfrm>
            <a:off x="534630" y="1123950"/>
            <a:ext cx="8228370" cy="3537900"/>
          </a:xfrm>
          <a:prstGeom prst="rect">
            <a:avLst/>
          </a:prstGeom>
        </p:spPr>
        <p:txBody>
          <a:bodyPr/>
          <a:lstStyle/>
          <a:p>
            <a:pPr marL="239850" indent="-206538" defTabSz="479702">
              <a:spcBef>
                <a:spcPts val="200"/>
              </a:spcBef>
              <a:buSzPts val="1600"/>
              <a:defRPr b="1" sz="1619"/>
            </a:pPr>
            <a:r>
              <a:t>Scenario 1: What can we learn from WCB data available?</a:t>
            </a:r>
          </a:p>
          <a:p>
            <a:pPr lvl="1" marL="479702" indent="-206538" defTabSz="479702">
              <a:spcBef>
                <a:spcPts val="200"/>
              </a:spcBef>
              <a:buSzPts val="1600"/>
              <a:buChar char="▸"/>
              <a:defRPr sz="1619"/>
            </a:pPr>
            <a:r>
              <a:t>Most common injury type</a:t>
            </a:r>
          </a:p>
          <a:p>
            <a:pPr lvl="1" marL="479702" indent="-206538" defTabSz="479702">
              <a:spcBef>
                <a:spcPts val="200"/>
              </a:spcBef>
              <a:buSzPts val="1600"/>
              <a:buChar char="▸"/>
              <a:defRPr sz="1619"/>
            </a:pPr>
            <a:r>
              <a:t>Most common body location</a:t>
            </a:r>
          </a:p>
          <a:p>
            <a:pPr lvl="1" marL="479702" indent="-206538" defTabSz="479702">
              <a:spcBef>
                <a:spcPts val="200"/>
              </a:spcBef>
              <a:buSzPts val="1600"/>
              <a:buChar char="▸"/>
              <a:defRPr sz="1619"/>
            </a:pPr>
            <a:r>
              <a:t>Prevalent age groups</a:t>
            </a:r>
          </a:p>
          <a:p>
            <a:pPr lvl="1" marL="479702" indent="-206538" defTabSz="479702">
              <a:spcBef>
                <a:spcPts val="200"/>
              </a:spcBef>
              <a:buSzPts val="1600"/>
              <a:buChar char="▸"/>
              <a:defRPr sz="1619"/>
            </a:pPr>
            <a:r>
              <a:t>Other patterns</a:t>
            </a:r>
          </a:p>
          <a:p>
            <a:pPr marL="239850" indent="-206538" defTabSz="479702">
              <a:spcBef>
                <a:spcPts val="200"/>
              </a:spcBef>
              <a:buSzPts val="1600"/>
              <a:defRPr b="1" sz="1619"/>
            </a:pPr>
            <a:r>
              <a:t>Scenario 1: What is missing from WCB data?</a:t>
            </a:r>
          </a:p>
          <a:p>
            <a:pPr lvl="1" marL="479702" indent="-206538" defTabSz="479702">
              <a:spcBef>
                <a:spcPts val="200"/>
              </a:spcBef>
              <a:buSzPts val="1600"/>
              <a:buChar char="▸"/>
              <a:defRPr sz="1619"/>
            </a:pPr>
            <a:r>
              <a:t>What data is needed to enable analysis</a:t>
            </a:r>
          </a:p>
          <a:p>
            <a:pPr lvl="1" marL="479702" indent="-206538" defTabSz="479702">
              <a:spcBef>
                <a:spcPts val="200"/>
              </a:spcBef>
              <a:buSzPts val="1600"/>
              <a:buChar char="▸"/>
              <a:defRPr sz="1619"/>
            </a:pPr>
            <a:r>
              <a:t>What data is needed to determine: Why did this accident happen?</a:t>
            </a:r>
          </a:p>
          <a:p>
            <a:pPr lvl="1" marL="479702" indent="-206538" defTabSz="479702">
              <a:spcBef>
                <a:spcPts val="200"/>
              </a:spcBef>
              <a:buSzPts val="1600"/>
              <a:buChar char="▸"/>
              <a:defRPr sz="1619"/>
            </a:pPr>
            <a:r>
              <a:t>What other data should be combined with WCB data?</a:t>
            </a:r>
            <a:endParaRPr sz="1260"/>
          </a:p>
          <a:p>
            <a:pPr lvl="1" marL="479702" indent="-206538" defTabSz="479702">
              <a:spcBef>
                <a:spcPts val="200"/>
              </a:spcBef>
              <a:buSzPts val="1200"/>
              <a:buChar char="▸"/>
              <a:defRPr sz="1260"/>
            </a:pPr>
          </a:p>
          <a:p>
            <a:pPr marL="239850" indent="-206538" defTabSz="479702">
              <a:spcBef>
                <a:spcPts val="200"/>
              </a:spcBef>
              <a:buSzPts val="1800"/>
              <a:defRPr b="1" sz="1890">
                <a:solidFill>
                  <a:schemeClr val="accent2">
                    <a:satOff val="-8846"/>
                    <a:lumOff val="-10705"/>
                  </a:schemeClr>
                </a:solidFill>
              </a:defRPr>
            </a:pPr>
            <a:r>
              <a:t>Here we need your creative Data Analytical Experience - let’s brainstorm</a:t>
            </a:r>
          </a:p>
        </p:txBody>
      </p:sp>
      <p:sp>
        <p:nvSpPr>
          <p:cNvPr id="83" name="Shape 110"/>
          <p:cNvSpPr txBox="1"/>
          <p:nvPr>
            <p:ph type="title"/>
          </p:nvPr>
        </p:nvSpPr>
        <p:spPr>
          <a:xfrm>
            <a:off x="1101385" y="272847"/>
            <a:ext cx="7574399" cy="749106"/>
          </a:xfrm>
          <a:prstGeom prst="rect">
            <a:avLst/>
          </a:prstGeom>
        </p:spPr>
        <p:txBody>
          <a:bodyPr/>
          <a:lstStyle/>
          <a:p>
            <a:pPr/>
            <a:r>
              <a:t>CRISP-DM Step 3. Data “Preparation”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illiam template">
  <a:themeElements>
    <a:clrScheme name="William template">
      <a:dk1>
        <a:srgbClr val="000000"/>
      </a:dk1>
      <a:lt1>
        <a:srgbClr val="222222"/>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William template">
      <a:majorFont>
        <a:latin typeface="Helvetica"/>
        <a:ea typeface="Helvetica"/>
        <a:cs typeface="Helvetica"/>
      </a:majorFont>
      <a:minorFont>
        <a:latin typeface="Arial"/>
        <a:ea typeface="Arial"/>
        <a:cs typeface="Arial"/>
      </a:minorFont>
    </a:fontScheme>
    <a:fmtScheme name="William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illiam template">
  <a:themeElements>
    <a:clrScheme name="William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William template">
      <a:majorFont>
        <a:latin typeface="Helvetica"/>
        <a:ea typeface="Helvetica"/>
        <a:cs typeface="Helvetica"/>
      </a:majorFont>
      <a:minorFont>
        <a:latin typeface="Arial"/>
        <a:ea typeface="Arial"/>
        <a:cs typeface="Arial"/>
      </a:minorFont>
    </a:fontScheme>
    <a:fmtScheme name="William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